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E7EDF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>
        <p:scale>
          <a:sx n="70" d="100"/>
          <a:sy n="70" d="100"/>
        </p:scale>
        <p:origin x="1570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B39323-8290-FCA3-5B66-C285A9589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37"/>
          <a:stretch/>
        </p:blipFill>
        <p:spPr>
          <a:xfrm>
            <a:off x="3217959" y="1393355"/>
            <a:ext cx="1800164" cy="144971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35ECB66-EB9A-AFF3-969A-BA7555A73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6" y="1622509"/>
            <a:ext cx="2689589" cy="4837091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5" y="1234526"/>
            <a:ext cx="2372454" cy="163778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897565" y="1705981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Compare the effects of different factors on plant growth</a:t>
            </a:r>
            <a:endParaRPr lang="en-US" sz="10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plants: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conservation scientist, floriculturist, organic farmer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897565" y="2507498"/>
            <a:ext cx="187766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9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Describe the functions of different parts of a flowering plant and how they are used in photosynthesis</a:t>
            </a:r>
            <a:endParaRPr lang="en-US" sz="9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897564" y="3358866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0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Investigate the way in which water is transported within plants</a:t>
            </a:r>
            <a:endParaRPr lang="en-US" sz="1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881486" y="4163124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Explore the part that flowers play in the life cycle of flowering plants</a:t>
            </a:r>
            <a:endParaRPr lang="en-US" sz="10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897564" y="4966425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Understand the pollination and the ways in which seeds are dispersed</a:t>
            </a:r>
            <a:endParaRPr lang="en-US" sz="10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897564" y="5746748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Compare the effect of different factors on plant growth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13" name="Picture 12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6A8F9E9B-AD38-3A97-D5C9-1178A2A86C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6664" y="148091"/>
            <a:ext cx="1398040" cy="75363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47934F2-E632-0538-157E-27C2D2052C5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211" r="6885"/>
          <a:stretch/>
        </p:blipFill>
        <p:spPr>
          <a:xfrm>
            <a:off x="5538617" y="1334655"/>
            <a:ext cx="2030239" cy="2391213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917D937-EDFB-3D84-5542-D609D723BC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3979" y="4846242"/>
            <a:ext cx="1593697" cy="1593697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A29BCA-2CFC-C399-C437-A89BC70A76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85237" y="3052428"/>
            <a:ext cx="1865607" cy="15546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F93460-8499-0915-7EE2-26FAD9D16150}"/>
              </a:ext>
            </a:extLst>
          </p:cNvPr>
          <p:cNvSpPr txBox="1"/>
          <p:nvPr/>
        </p:nvSpPr>
        <p:spPr>
          <a:xfrm>
            <a:off x="7602847" y="1462839"/>
            <a:ext cx="203023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The roots of a plant absorb water from the soil.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The stem transports water to the leaves.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Water evaporates from the leaves.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This evaporation causes more water to be sucked up the stem.</a:t>
            </a:r>
          </a:p>
          <a:p>
            <a:pPr marL="228600" indent="-228600">
              <a:buAutoNum type="arabicPeriod"/>
            </a:pPr>
            <a:r>
              <a:rPr lang="en-GB" sz="1050" dirty="0">
                <a:latin typeface="Arial Rounded MT Bold" panose="020F0704030504030204" pitchFamily="34" charset="77"/>
              </a:rPr>
              <a:t>The fruit is the part of a flowering plant that contains the seeds.</a:t>
            </a:r>
            <a:endParaRPr lang="en-US" sz="1050" dirty="0">
              <a:latin typeface="Arial Rounded MT Bold" panose="020F0704030504030204" pitchFamily="34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439255" y="1166582"/>
            <a:ext cx="4327184" cy="2575358"/>
          </a:xfrm>
          <a:prstGeom prst="roundRect">
            <a:avLst>
              <a:gd name="adj" fmla="val 1152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 Rounded MT Bold" panose="020F0704030504030204" pitchFamily="34" charset="77"/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2D111AD-5C71-53A6-6756-0D525ADA656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-248" t="19024" r="-230" b="4919"/>
          <a:stretch/>
        </p:blipFill>
        <p:spPr>
          <a:xfrm>
            <a:off x="5440680" y="3833398"/>
            <a:ext cx="4344876" cy="2607914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440680" y="3833446"/>
            <a:ext cx="4344876" cy="2614381"/>
          </a:xfrm>
          <a:prstGeom prst="roundRect">
            <a:avLst>
              <a:gd name="adj" fmla="val 99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E7BB3-06DF-A2F1-AAA4-00D635423E5C}"/>
              </a:ext>
            </a:extLst>
          </p:cNvPr>
          <p:cNvSpPr txBox="1"/>
          <p:nvPr/>
        </p:nvSpPr>
        <p:spPr>
          <a:xfrm>
            <a:off x="7014847" y="3805447"/>
            <a:ext cx="1233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Photosynthesis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930CDB-653B-701D-4EAE-2E00C4B045EC}"/>
              </a:ext>
            </a:extLst>
          </p:cNvPr>
          <p:cNvSpPr txBox="1"/>
          <p:nvPr/>
        </p:nvSpPr>
        <p:spPr>
          <a:xfrm>
            <a:off x="7001412" y="1158333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Parts of a Plant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F13985-62FD-097C-2F45-14DBF145C1BB}"/>
              </a:ext>
            </a:extLst>
          </p:cNvPr>
          <p:cNvSpPr/>
          <p:nvPr/>
        </p:nvSpPr>
        <p:spPr>
          <a:xfrm>
            <a:off x="2963855" y="2958817"/>
            <a:ext cx="2372454" cy="16013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9F8676-0D57-D652-CF7A-CD291FF0DDC3}"/>
              </a:ext>
            </a:extLst>
          </p:cNvPr>
          <p:cNvSpPr/>
          <p:nvPr/>
        </p:nvSpPr>
        <p:spPr>
          <a:xfrm>
            <a:off x="2971533" y="4673658"/>
            <a:ext cx="2372454" cy="17887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8757C-C440-65BB-C651-3D8F3F41E032}"/>
              </a:ext>
            </a:extLst>
          </p:cNvPr>
          <p:cNvSpPr txBox="1"/>
          <p:nvPr/>
        </p:nvSpPr>
        <p:spPr>
          <a:xfrm>
            <a:off x="3468902" y="1198664"/>
            <a:ext cx="13420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Parts of a Flower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83070-4842-2865-E9D9-C6B7C552D86D}"/>
              </a:ext>
            </a:extLst>
          </p:cNvPr>
          <p:cNvSpPr txBox="1"/>
          <p:nvPr/>
        </p:nvSpPr>
        <p:spPr>
          <a:xfrm>
            <a:off x="3546855" y="2922649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Seed Dispersal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D943A9-021A-E16C-76FD-5CA9726E0B47}"/>
              </a:ext>
            </a:extLst>
          </p:cNvPr>
          <p:cNvSpPr txBox="1"/>
          <p:nvPr/>
        </p:nvSpPr>
        <p:spPr>
          <a:xfrm>
            <a:off x="3417538" y="4639848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Life Cycle of a Plant</a:t>
            </a:r>
          </a:p>
        </p:txBody>
      </p:sp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B39323-8290-FCA3-5B66-C285A9589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37"/>
          <a:stretch/>
        </p:blipFill>
        <p:spPr>
          <a:xfrm>
            <a:off x="272914" y="1373991"/>
            <a:ext cx="1800164" cy="144971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139561" y="1234526"/>
            <a:ext cx="5197368" cy="163778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13" name="Picture 12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6A8F9E9B-AD38-3A97-D5C9-1178A2A86C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6664" y="148091"/>
            <a:ext cx="1398040" cy="75363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47934F2-E632-0538-157E-27C2D2052C5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211" r="6885"/>
          <a:stretch/>
        </p:blipFill>
        <p:spPr>
          <a:xfrm>
            <a:off x="5538617" y="1334655"/>
            <a:ext cx="2030239" cy="23912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F93460-8499-0915-7EE2-26FAD9D16150}"/>
              </a:ext>
            </a:extLst>
          </p:cNvPr>
          <p:cNvSpPr txBox="1"/>
          <p:nvPr/>
        </p:nvSpPr>
        <p:spPr>
          <a:xfrm>
            <a:off x="7485400" y="1498284"/>
            <a:ext cx="23001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Root = </a:t>
            </a:r>
            <a:r>
              <a:rPr lang="en-US" sz="1200" dirty="0">
                <a:latin typeface="Arial Rounded MT Bold" panose="020F0704030504030204" pitchFamily="34" charset="77"/>
              </a:rPr>
              <a:t>________________________________________________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Stem = </a:t>
            </a:r>
            <a:r>
              <a:rPr lang="en-US" sz="1200" dirty="0">
                <a:latin typeface="Arial Rounded MT Bold" panose="020F0704030504030204" pitchFamily="34" charset="77"/>
              </a:rPr>
              <a:t>________________________________________________</a:t>
            </a:r>
            <a:endParaRPr lang="en-US" sz="1050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eriod"/>
            </a:pPr>
            <a:r>
              <a:rPr lang="en-US" sz="1050" dirty="0">
                <a:latin typeface="Arial Rounded MT Bold" panose="020F0704030504030204" pitchFamily="34" charset="77"/>
              </a:rPr>
              <a:t>Leaves = </a:t>
            </a:r>
            <a:r>
              <a:rPr lang="en-US" sz="1200" dirty="0">
                <a:latin typeface="Arial Rounded MT Bold" panose="020F0704030504030204" pitchFamily="34" charset="77"/>
              </a:rPr>
              <a:t>________________________________________________</a:t>
            </a:r>
            <a:endParaRPr lang="en-US" sz="1050" dirty="0">
              <a:latin typeface="Arial Rounded MT Bold" panose="020F0704030504030204" pitchFamily="34" charset="77"/>
            </a:endParaRPr>
          </a:p>
          <a:p>
            <a:pPr marL="228600" indent="-228600">
              <a:buAutoNum type="arabicPeriod"/>
            </a:pPr>
            <a:r>
              <a:rPr lang="en-GB" sz="1050" dirty="0">
                <a:latin typeface="Arial Rounded MT Bold" panose="020F0704030504030204" pitchFamily="34" charset="77"/>
              </a:rPr>
              <a:t>Fruit = </a:t>
            </a:r>
            <a:r>
              <a:rPr lang="en-GB" sz="1200" dirty="0">
                <a:latin typeface="Arial Rounded MT Bold" panose="020F0704030504030204" pitchFamily="34" charset="77"/>
              </a:rPr>
              <a:t>________________________________________________</a:t>
            </a:r>
            <a:endParaRPr lang="en-US" sz="1200" dirty="0">
              <a:latin typeface="Arial Rounded MT Bold" panose="020F0704030504030204" pitchFamily="34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439255" y="1166582"/>
            <a:ext cx="4327184" cy="2575358"/>
          </a:xfrm>
          <a:prstGeom prst="roundRect">
            <a:avLst>
              <a:gd name="adj" fmla="val 1152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 Rounded MT Bold" panose="020F0704030504030204" pitchFamily="34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440680" y="3833446"/>
            <a:ext cx="4344876" cy="2614381"/>
          </a:xfrm>
          <a:prstGeom prst="roundRect">
            <a:avLst>
              <a:gd name="adj" fmla="val 99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E7BB3-06DF-A2F1-AAA4-00D635423E5C}"/>
              </a:ext>
            </a:extLst>
          </p:cNvPr>
          <p:cNvSpPr txBox="1"/>
          <p:nvPr/>
        </p:nvSpPr>
        <p:spPr>
          <a:xfrm>
            <a:off x="6972879" y="3834747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What is photosynthesis?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930CDB-653B-701D-4EAE-2E00C4B045EC}"/>
              </a:ext>
            </a:extLst>
          </p:cNvPr>
          <p:cNvSpPr txBox="1"/>
          <p:nvPr/>
        </p:nvSpPr>
        <p:spPr>
          <a:xfrm>
            <a:off x="6515222" y="1166484"/>
            <a:ext cx="2759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What does each part of the plant do?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F13985-62FD-097C-2F45-14DBF145C1BB}"/>
              </a:ext>
            </a:extLst>
          </p:cNvPr>
          <p:cNvSpPr/>
          <p:nvPr/>
        </p:nvSpPr>
        <p:spPr>
          <a:xfrm>
            <a:off x="138941" y="2958817"/>
            <a:ext cx="5197368" cy="16013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9F8676-0D57-D652-CF7A-CD291FF0DDC3}"/>
              </a:ext>
            </a:extLst>
          </p:cNvPr>
          <p:cNvSpPr/>
          <p:nvPr/>
        </p:nvSpPr>
        <p:spPr>
          <a:xfrm>
            <a:off x="138941" y="4673658"/>
            <a:ext cx="5205046" cy="1788724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8757C-C440-65BB-C651-3D8F3F41E032}"/>
              </a:ext>
            </a:extLst>
          </p:cNvPr>
          <p:cNvSpPr txBox="1"/>
          <p:nvPr/>
        </p:nvSpPr>
        <p:spPr>
          <a:xfrm>
            <a:off x="1576223" y="1236674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Label the parts of the flower.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83070-4842-2865-E9D9-C6B7C552D86D}"/>
              </a:ext>
            </a:extLst>
          </p:cNvPr>
          <p:cNvSpPr txBox="1"/>
          <p:nvPr/>
        </p:nvSpPr>
        <p:spPr>
          <a:xfrm>
            <a:off x="1519273" y="2930541"/>
            <a:ext cx="2778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Draw the four types of seed dispersal.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D943A9-021A-E16C-76FD-5CA9726E0B47}"/>
              </a:ext>
            </a:extLst>
          </p:cNvPr>
          <p:cNvSpPr txBox="1"/>
          <p:nvPr/>
        </p:nvSpPr>
        <p:spPr>
          <a:xfrm>
            <a:off x="1242394" y="4668370"/>
            <a:ext cx="3132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Draw the stages for the life cycle of a plant.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EA9FC-1380-F80F-3C0A-FA3F697DCAA3}"/>
              </a:ext>
            </a:extLst>
          </p:cNvPr>
          <p:cNvSpPr txBox="1"/>
          <p:nvPr/>
        </p:nvSpPr>
        <p:spPr>
          <a:xfrm>
            <a:off x="4984962" y="213049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Before and After Test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F48DA-0BA3-04A8-A5E9-9918CA92EB8C}"/>
              </a:ext>
            </a:extLst>
          </p:cNvPr>
          <p:cNvSpPr txBox="1"/>
          <p:nvPr/>
        </p:nvSpPr>
        <p:spPr>
          <a:xfrm>
            <a:off x="4318550" y="1256264"/>
            <a:ext cx="9861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000" dirty="0"/>
              <a:t>Petal</a:t>
            </a:r>
          </a:p>
          <a:p>
            <a:pPr marL="342900" indent="-342900">
              <a:buAutoNum type="arabicPeriod"/>
            </a:pPr>
            <a:r>
              <a:rPr lang="en-US" sz="1000" dirty="0"/>
              <a:t>Anther</a:t>
            </a:r>
          </a:p>
          <a:p>
            <a:pPr marL="342900" indent="-342900">
              <a:buAutoNum type="arabicPeriod"/>
            </a:pPr>
            <a:r>
              <a:rPr lang="en-US" sz="1000" dirty="0"/>
              <a:t>Filament</a:t>
            </a:r>
          </a:p>
          <a:p>
            <a:pPr marL="342900" indent="-342900">
              <a:buAutoNum type="arabicPeriod"/>
            </a:pPr>
            <a:r>
              <a:rPr lang="en-US" sz="1000" dirty="0"/>
              <a:t>Stem</a:t>
            </a:r>
          </a:p>
          <a:p>
            <a:pPr marL="342900" indent="-342900">
              <a:buAutoNum type="arabicPeriod"/>
            </a:pPr>
            <a:r>
              <a:rPr lang="en-US" sz="1000" dirty="0"/>
              <a:t>Sepal</a:t>
            </a:r>
          </a:p>
          <a:p>
            <a:pPr marL="342900" indent="-342900">
              <a:buAutoNum type="arabicPeriod"/>
            </a:pPr>
            <a:r>
              <a:rPr lang="en-US" sz="1000" dirty="0"/>
              <a:t>Stamen</a:t>
            </a:r>
          </a:p>
          <a:p>
            <a:pPr marL="342900" indent="-342900">
              <a:buAutoNum type="arabicPeriod"/>
            </a:pPr>
            <a:r>
              <a:rPr lang="en-US" sz="1000" dirty="0"/>
              <a:t>Stigma</a:t>
            </a:r>
          </a:p>
          <a:p>
            <a:pPr marL="342900" indent="-342900">
              <a:buAutoNum type="arabicPeriod"/>
            </a:pPr>
            <a:r>
              <a:rPr lang="en-US" sz="1000" dirty="0"/>
              <a:t>Style</a:t>
            </a:r>
          </a:p>
          <a:p>
            <a:pPr marL="342900" indent="-342900">
              <a:buAutoNum type="arabicPeriod"/>
            </a:pPr>
            <a:r>
              <a:rPr lang="en-US" sz="1000" dirty="0"/>
              <a:t>Ovule</a:t>
            </a:r>
          </a:p>
          <a:p>
            <a:pPr marL="342900" indent="-342900">
              <a:buAutoNum type="arabicPeriod"/>
            </a:pPr>
            <a:r>
              <a:rPr lang="en-US" sz="1000" dirty="0"/>
              <a:t>Ovary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D3D4B-EF1F-85D9-DDDB-23265E85F1B1}"/>
              </a:ext>
            </a:extLst>
          </p:cNvPr>
          <p:cNvSpPr/>
          <p:nvPr/>
        </p:nvSpPr>
        <p:spPr>
          <a:xfrm>
            <a:off x="1249052" y="1373991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9B2281-1303-FB7C-47E5-A11A776769F7}"/>
              </a:ext>
            </a:extLst>
          </p:cNvPr>
          <p:cNvSpPr/>
          <p:nvPr/>
        </p:nvSpPr>
        <p:spPr>
          <a:xfrm>
            <a:off x="1863468" y="1853548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C3685-3975-6E7A-3A4C-274B17E269D1}"/>
              </a:ext>
            </a:extLst>
          </p:cNvPr>
          <p:cNvSpPr/>
          <p:nvPr/>
        </p:nvSpPr>
        <p:spPr>
          <a:xfrm>
            <a:off x="1703503" y="2323218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7522FC-F01C-8656-FFB9-2F558F65FCA8}"/>
              </a:ext>
            </a:extLst>
          </p:cNvPr>
          <p:cNvSpPr/>
          <p:nvPr/>
        </p:nvSpPr>
        <p:spPr>
          <a:xfrm>
            <a:off x="839760" y="2614354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12CD70-B20C-D36F-2709-7A4F26F86702}"/>
              </a:ext>
            </a:extLst>
          </p:cNvPr>
          <p:cNvSpPr/>
          <p:nvPr/>
        </p:nvSpPr>
        <p:spPr>
          <a:xfrm>
            <a:off x="181521" y="1954734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A9089C-D900-A083-29E1-EB3A3FE9215C}"/>
              </a:ext>
            </a:extLst>
          </p:cNvPr>
          <p:cNvSpPr/>
          <p:nvPr/>
        </p:nvSpPr>
        <p:spPr>
          <a:xfrm>
            <a:off x="469648" y="1821802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7D7C11-0263-8E4E-7B4A-7063BB8DA60A}"/>
              </a:ext>
            </a:extLst>
          </p:cNvPr>
          <p:cNvSpPr/>
          <p:nvPr/>
        </p:nvSpPr>
        <p:spPr>
          <a:xfrm>
            <a:off x="471200" y="1659930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447127-C4B7-D018-C4DB-2D097BF1A388}"/>
              </a:ext>
            </a:extLst>
          </p:cNvPr>
          <p:cNvSpPr/>
          <p:nvPr/>
        </p:nvSpPr>
        <p:spPr>
          <a:xfrm>
            <a:off x="1545083" y="1790615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1A1B69-4EFC-FE43-2325-2498DAB80ECB}"/>
              </a:ext>
            </a:extLst>
          </p:cNvPr>
          <p:cNvSpPr/>
          <p:nvPr/>
        </p:nvSpPr>
        <p:spPr>
          <a:xfrm>
            <a:off x="1545083" y="1904452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DEA9E-698D-7B6E-D399-520ECFB7ADBC}"/>
              </a:ext>
            </a:extLst>
          </p:cNvPr>
          <p:cNvSpPr/>
          <p:nvPr/>
        </p:nvSpPr>
        <p:spPr>
          <a:xfrm>
            <a:off x="475003" y="2168509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21DDD8-A3E1-819E-BC1C-74C11CE544C3}"/>
              </a:ext>
            </a:extLst>
          </p:cNvPr>
          <p:cNvSpPr/>
          <p:nvPr/>
        </p:nvSpPr>
        <p:spPr>
          <a:xfrm>
            <a:off x="467717" y="2299440"/>
            <a:ext cx="224845" cy="88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1D4B71-28F3-7D13-2CB6-A99EB36EB55A}"/>
              </a:ext>
            </a:extLst>
          </p:cNvPr>
          <p:cNvSpPr txBox="1"/>
          <p:nvPr/>
        </p:nvSpPr>
        <p:spPr>
          <a:xfrm>
            <a:off x="1242394" y="1288074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7E278C-0672-D394-92FC-254A119EA813}"/>
              </a:ext>
            </a:extLst>
          </p:cNvPr>
          <p:cNvSpPr txBox="1"/>
          <p:nvPr/>
        </p:nvSpPr>
        <p:spPr>
          <a:xfrm>
            <a:off x="1545083" y="1711609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F5C955-DC31-1D0C-B828-A31BC6D8BC11}"/>
              </a:ext>
            </a:extLst>
          </p:cNvPr>
          <p:cNvSpPr txBox="1"/>
          <p:nvPr/>
        </p:nvSpPr>
        <p:spPr>
          <a:xfrm>
            <a:off x="1546591" y="1819019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F624DC-1334-0283-0CE8-D96527B09F29}"/>
              </a:ext>
            </a:extLst>
          </p:cNvPr>
          <p:cNvSpPr txBox="1"/>
          <p:nvPr/>
        </p:nvSpPr>
        <p:spPr>
          <a:xfrm>
            <a:off x="1861751" y="1771193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39512E-D82B-F151-9276-C4B0393FDBCC}"/>
              </a:ext>
            </a:extLst>
          </p:cNvPr>
          <p:cNvSpPr txBox="1"/>
          <p:nvPr/>
        </p:nvSpPr>
        <p:spPr>
          <a:xfrm>
            <a:off x="1703503" y="223509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F82BFA-0428-3604-6CA5-B96A6EEB8FE9}"/>
              </a:ext>
            </a:extLst>
          </p:cNvPr>
          <p:cNvSpPr txBox="1"/>
          <p:nvPr/>
        </p:nvSpPr>
        <p:spPr>
          <a:xfrm>
            <a:off x="858463" y="2535667"/>
            <a:ext cx="223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15499F-B018-9E72-1B99-9CD317994F18}"/>
              </a:ext>
            </a:extLst>
          </p:cNvPr>
          <p:cNvSpPr txBox="1"/>
          <p:nvPr/>
        </p:nvSpPr>
        <p:spPr>
          <a:xfrm>
            <a:off x="471917" y="1559335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4ECBE0-9DC7-7A7E-CA41-F18C13B91357}"/>
              </a:ext>
            </a:extLst>
          </p:cNvPr>
          <p:cNvSpPr txBox="1"/>
          <p:nvPr/>
        </p:nvSpPr>
        <p:spPr>
          <a:xfrm>
            <a:off x="482358" y="1741912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12E831-951D-D818-FF99-C526C1B8D5A1}"/>
              </a:ext>
            </a:extLst>
          </p:cNvPr>
          <p:cNvSpPr txBox="1"/>
          <p:nvPr/>
        </p:nvSpPr>
        <p:spPr>
          <a:xfrm>
            <a:off x="193645" y="1877159"/>
            <a:ext cx="213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C6552C-BB60-7DC9-2B77-919F391B6E5E}"/>
              </a:ext>
            </a:extLst>
          </p:cNvPr>
          <p:cNvSpPr txBox="1"/>
          <p:nvPr/>
        </p:nvSpPr>
        <p:spPr>
          <a:xfrm>
            <a:off x="489700" y="2066231"/>
            <a:ext cx="215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j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3AE8CE-1E53-F7A7-9DE4-6A5E43C6A1AB}"/>
              </a:ext>
            </a:extLst>
          </p:cNvPr>
          <p:cNvSpPr txBox="1"/>
          <p:nvPr/>
        </p:nvSpPr>
        <p:spPr>
          <a:xfrm>
            <a:off x="473282" y="2216889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F729E-3211-C1A0-9AC1-A35957513BD2}"/>
              </a:ext>
            </a:extLst>
          </p:cNvPr>
          <p:cNvSpPr txBox="1"/>
          <p:nvPr/>
        </p:nvSpPr>
        <p:spPr>
          <a:xfrm>
            <a:off x="2187675" y="1547616"/>
            <a:ext cx="11047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	Number </a:t>
            </a:r>
          </a:p>
          <a:p>
            <a:r>
              <a:rPr lang="en-US" sz="1000" dirty="0"/>
              <a:t>a = 	______</a:t>
            </a:r>
          </a:p>
          <a:p>
            <a:r>
              <a:rPr lang="en-US" sz="1000" dirty="0"/>
              <a:t>b =	______</a:t>
            </a:r>
          </a:p>
          <a:p>
            <a:r>
              <a:rPr lang="en-US" sz="1000" dirty="0"/>
              <a:t>c =	______</a:t>
            </a:r>
          </a:p>
          <a:p>
            <a:r>
              <a:rPr lang="en-US" sz="1000" dirty="0"/>
              <a:t>d =	______</a:t>
            </a:r>
          </a:p>
          <a:p>
            <a:r>
              <a:rPr lang="en-US" sz="1000" dirty="0"/>
              <a:t>e =	______</a:t>
            </a:r>
          </a:p>
          <a:p>
            <a:endParaRPr lang="en-US" sz="1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18B767-DFFB-A7F4-0924-F752ED204969}"/>
              </a:ext>
            </a:extLst>
          </p:cNvPr>
          <p:cNvSpPr txBox="1"/>
          <p:nvPr/>
        </p:nvSpPr>
        <p:spPr>
          <a:xfrm>
            <a:off x="3188125" y="1541203"/>
            <a:ext cx="12079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	Number</a:t>
            </a:r>
          </a:p>
          <a:p>
            <a:r>
              <a:rPr lang="en-US" sz="1000" dirty="0"/>
              <a:t>f =	_______</a:t>
            </a:r>
          </a:p>
          <a:p>
            <a:r>
              <a:rPr lang="en-US" sz="1000" dirty="0"/>
              <a:t>g = 	_______</a:t>
            </a:r>
          </a:p>
          <a:p>
            <a:r>
              <a:rPr lang="en-US" sz="1000" dirty="0"/>
              <a:t>h = 	_______</a:t>
            </a:r>
          </a:p>
          <a:p>
            <a:r>
              <a:rPr lang="en-US" sz="1000" dirty="0"/>
              <a:t>l =	_______</a:t>
            </a:r>
          </a:p>
          <a:p>
            <a:r>
              <a:rPr lang="en-US" sz="1000" dirty="0"/>
              <a:t>j =	_______</a:t>
            </a:r>
          </a:p>
          <a:p>
            <a:r>
              <a:rPr lang="en-US" sz="1000" dirty="0"/>
              <a:t>k =	_______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0006532-86C0-C82A-CD7E-CCBA8BEBE1A1}"/>
              </a:ext>
            </a:extLst>
          </p:cNvPr>
          <p:cNvSpPr/>
          <p:nvPr/>
        </p:nvSpPr>
        <p:spPr>
          <a:xfrm>
            <a:off x="217498" y="3184713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6CE5E54-0AC2-B1A3-CC6A-876591BE7026}"/>
              </a:ext>
            </a:extLst>
          </p:cNvPr>
          <p:cNvSpPr/>
          <p:nvPr/>
        </p:nvSpPr>
        <p:spPr>
          <a:xfrm>
            <a:off x="1511827" y="3184259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B68E4B3-0AEC-90FD-E30E-E678C9FB52F7}"/>
              </a:ext>
            </a:extLst>
          </p:cNvPr>
          <p:cNvSpPr/>
          <p:nvPr/>
        </p:nvSpPr>
        <p:spPr>
          <a:xfrm>
            <a:off x="2794617" y="3174863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0B75C455-ADD8-DDF3-021B-813CE30241AB}"/>
              </a:ext>
            </a:extLst>
          </p:cNvPr>
          <p:cNvSpPr/>
          <p:nvPr/>
        </p:nvSpPr>
        <p:spPr>
          <a:xfrm>
            <a:off x="4065951" y="3179826"/>
            <a:ext cx="1203776" cy="1313689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BA45C21-D0DA-5450-219D-DCC6A8A959DE}"/>
              </a:ext>
            </a:extLst>
          </p:cNvPr>
          <p:cNvSpPr/>
          <p:nvPr/>
        </p:nvSpPr>
        <p:spPr>
          <a:xfrm>
            <a:off x="193645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7A18E49-97CD-848E-37C7-5B8727C996A3}"/>
              </a:ext>
            </a:extLst>
          </p:cNvPr>
          <p:cNvSpPr/>
          <p:nvPr/>
        </p:nvSpPr>
        <p:spPr>
          <a:xfrm>
            <a:off x="1227817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0D76497-7A08-BDC1-C237-3C63AF28FF9E}"/>
              </a:ext>
            </a:extLst>
          </p:cNvPr>
          <p:cNvSpPr/>
          <p:nvPr/>
        </p:nvSpPr>
        <p:spPr>
          <a:xfrm>
            <a:off x="2262428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83B6AA1-EC42-C223-6FBA-1B2D3F454E49}"/>
              </a:ext>
            </a:extLst>
          </p:cNvPr>
          <p:cNvSpPr/>
          <p:nvPr/>
        </p:nvSpPr>
        <p:spPr>
          <a:xfrm>
            <a:off x="3303332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C5BB110-3775-5D3D-7153-F4E6DA917A61}"/>
              </a:ext>
            </a:extLst>
          </p:cNvPr>
          <p:cNvSpPr/>
          <p:nvPr/>
        </p:nvSpPr>
        <p:spPr>
          <a:xfrm>
            <a:off x="4338078" y="4940120"/>
            <a:ext cx="959295" cy="1464537"/>
          </a:xfrm>
          <a:prstGeom prst="roundRect">
            <a:avLst>
              <a:gd name="adj" fmla="val 2646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31FCAF-BA3C-1813-20BC-2A328A7DA54E}"/>
              </a:ext>
            </a:extLst>
          </p:cNvPr>
          <p:cNvSpPr txBox="1"/>
          <p:nvPr/>
        </p:nvSpPr>
        <p:spPr>
          <a:xfrm>
            <a:off x="5507046" y="4117059"/>
            <a:ext cx="4123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0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________________ </a:t>
            </a:r>
            <a:r>
              <a:rPr lang="en-GB" sz="1400" b="1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is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 </a:t>
            </a:r>
            <a:r>
              <a:rPr lang="en-GB" sz="1400" b="1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the process in which </a:t>
            </a:r>
            <a:r>
              <a:rPr lang="en-GB" sz="1400" b="1" dirty="0">
                <a:solidFill>
                  <a:srgbClr val="202124"/>
                </a:solidFill>
                <a:latin typeface="Arial Rounded MT Bold" panose="020F0704030504030204" pitchFamily="34" charset="77"/>
              </a:rPr>
              <a:t>________</a:t>
            </a:r>
            <a:r>
              <a:rPr lang="en-GB" sz="1400" b="1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 plants use _____________ to make their own </a:t>
            </a:r>
            <a:r>
              <a:rPr lang="en-GB" sz="1400" b="1" dirty="0">
                <a:solidFill>
                  <a:srgbClr val="202124"/>
                </a:solidFill>
                <a:latin typeface="Arial Rounded MT Bold" panose="020F0704030504030204" pitchFamily="34" charset="77"/>
              </a:rPr>
              <a:t>________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 Rounded MT Bold" panose="020F0704030504030204" pitchFamily="34" charset="77"/>
              </a:rPr>
              <a:t>. </a:t>
            </a:r>
            <a:endParaRPr lang="en-US" sz="1400" dirty="0">
              <a:latin typeface="Arial Rounded MT Bold" panose="020F0704030504030204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D9B7BA-4916-DD25-8655-80C2A372CFCD}"/>
              </a:ext>
            </a:extLst>
          </p:cNvPr>
          <p:cNvSpPr txBox="1"/>
          <p:nvPr/>
        </p:nvSpPr>
        <p:spPr>
          <a:xfrm>
            <a:off x="5804609" y="5594508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food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99F688-CDE6-BCD5-71F8-0E56EF805235}"/>
              </a:ext>
            </a:extLst>
          </p:cNvPr>
          <p:cNvSpPr txBox="1"/>
          <p:nvPr/>
        </p:nvSpPr>
        <p:spPr>
          <a:xfrm>
            <a:off x="6465852" y="5594508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sunlight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48C7C8-3179-2622-F50C-057BF9424AC2}"/>
              </a:ext>
            </a:extLst>
          </p:cNvPr>
          <p:cNvSpPr txBox="1"/>
          <p:nvPr/>
        </p:nvSpPr>
        <p:spPr>
          <a:xfrm>
            <a:off x="7441372" y="5594508"/>
            <a:ext cx="6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green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EBE478-C1A7-6721-6EEA-0D1FCE7FB63F}"/>
              </a:ext>
            </a:extLst>
          </p:cNvPr>
          <p:cNvSpPr txBox="1"/>
          <p:nvPr/>
        </p:nvSpPr>
        <p:spPr>
          <a:xfrm>
            <a:off x="8156055" y="558526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45656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01">
            <a:extLst>
              <a:ext uri="{FF2B5EF4-FFF2-40B4-BE49-F238E27FC236}">
                <a16:creationId xmlns:a16="http://schemas.microsoft.com/office/drawing/2014/main" id="{E3C5A3E7-45FC-120A-A857-90A3A287A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69370"/>
              </p:ext>
            </p:extLst>
          </p:nvPr>
        </p:nvGraphicFramePr>
        <p:xfrm>
          <a:off x="200982" y="1410681"/>
          <a:ext cx="9499829" cy="5055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332">
                  <a:extLst>
                    <a:ext uri="{9D8B030D-6E8A-4147-A177-3AD203B41FA5}">
                      <a16:colId xmlns:a16="http://schemas.microsoft.com/office/drawing/2014/main" val="1483215143"/>
                    </a:ext>
                  </a:extLst>
                </a:gridCol>
                <a:gridCol w="7730497">
                  <a:extLst>
                    <a:ext uri="{9D8B030D-6E8A-4147-A177-3AD203B41FA5}">
                      <a16:colId xmlns:a16="http://schemas.microsoft.com/office/drawing/2014/main" val="2925171619"/>
                    </a:ext>
                  </a:extLst>
                </a:gridCol>
              </a:tblGrid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fertiliser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substances added to the soil or sprayed on the leaves of plants to keep them well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30005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potassium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metal that is used in fertilising crops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47378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chlorophyll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captures the sun's rays and creates sugary carbohydrates or energy, which allows the plant to grow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23632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photosynthesis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process in which green plants use sunlight to make their own food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8645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xylem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carries water from the roots to all parts of the tree or plant </a:t>
                      </a:r>
                      <a:endParaRPr lang="en-GB" sz="12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58047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phloem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tissue where substances can flow up and down to carry the food throughout the plant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98488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anther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part of a stamen that produces and contains pollen and is usually borne on a stalk</a:t>
                      </a:r>
                      <a:endParaRPr lang="en-GB" sz="12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84513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filament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stalk of a plant stamen that bears the anther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39177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stomata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tiny openings or pores, found mostly on the </a:t>
                      </a:r>
                      <a:r>
                        <a:rPr lang="en-GB" sz="1200" b="0" i="0" u="none" strike="noStrike" kern="1200" dirty="0" err="1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undersurface</a:t>
                      </a: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of a </a:t>
                      </a:r>
                      <a:r>
                        <a:rPr lang="en-GB" sz="1200" b="0" i="0" u="none" strike="noStrike" kern="120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plant leaf </a:t>
                      </a: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and used for gas exchange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369668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transpiration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process of water movement in a plant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3945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pollen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fine powder produced by certain plants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56734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nectar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liquid produced by the flower of plants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0821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EF6FCFB-2340-693B-96EA-584AD483E2C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4DCC4-F522-D97F-87C8-502E42030053}"/>
              </a:ext>
            </a:extLst>
          </p:cNvPr>
          <p:cNvSpPr txBox="1"/>
          <p:nvPr/>
        </p:nvSpPr>
        <p:spPr>
          <a:xfrm>
            <a:off x="689657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AC8C0-5F82-036C-89B4-76AC6B83F513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78">
            <a:extLst>
              <a:ext uri="{FF2B5EF4-FFF2-40B4-BE49-F238E27FC236}">
                <a16:creationId xmlns:a16="http://schemas.microsoft.com/office/drawing/2014/main" id="{DFF19013-DEB6-E64B-013A-FBDACAACBB03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F9F86-2F2E-7AB2-4962-7865EFD9C1B8}"/>
              </a:ext>
            </a:extLst>
          </p:cNvPr>
          <p:cNvSpPr txBox="1"/>
          <p:nvPr/>
        </p:nvSpPr>
        <p:spPr>
          <a:xfrm>
            <a:off x="1033946" y="222612"/>
            <a:ext cx="288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Unit Rocket Words: Year 3 – Plants 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010404-4B8D-1043-98E4-5EF80874B826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96A325-6E30-8404-CACA-F20D5601899D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D80372-0C4F-09CE-FBE4-DFDA54BD9DBD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B9471C-455F-B051-3B73-06CC58AA3542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0FA2B3-F872-6DD9-874B-579FA1E39461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5AB634-045C-36D5-DBAD-3CB0B07D4D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48A1BF-31EA-8BAC-7E0B-90240D83B7CC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59757F-EE58-1381-6A33-E9D08682A553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59FDBA-CD20-905F-436C-77F9DED63C11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779027-C576-D909-1C7A-E633335EE567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A99F3D-6925-2C09-E54F-1424475F90D9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6E303D-A104-8033-E669-32C23DB7B9C1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4DD075-2525-26CC-9D77-AB6AAA0AD8DF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30C986-5D68-5F8E-575C-D9C55D28D6DB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0735C12-BF4B-AE29-2175-ACD5E9CF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721E762-46E4-7207-2D6F-9565805B7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02EB47B-1055-4A48-B9E8-BE248172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5D6FDE86-FD02-8E58-A5F3-5EF9D9B69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29E5F7E2-6F7F-0946-D5C5-424D6BB11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5A0DD46-3FC9-3821-0731-D4B79B19B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21D5F096-A0FC-3D35-6DEE-A0FDAA676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32" name="Picture 31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00D082C5-9DE7-CBB7-79A0-828E891305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grpSp>
        <p:nvGrpSpPr>
          <p:cNvPr id="33" name="Google Shape;231;p3">
            <a:extLst>
              <a:ext uri="{FF2B5EF4-FFF2-40B4-BE49-F238E27FC236}">
                <a16:creationId xmlns:a16="http://schemas.microsoft.com/office/drawing/2014/main" id="{DD35BF02-F5C8-CC3E-C313-9FED67980F10}"/>
              </a:ext>
            </a:extLst>
          </p:cNvPr>
          <p:cNvGrpSpPr/>
          <p:nvPr/>
        </p:nvGrpSpPr>
        <p:grpSpPr>
          <a:xfrm>
            <a:off x="3922569" y="1012383"/>
            <a:ext cx="2691987" cy="618583"/>
            <a:chOff x="4168240" y="976588"/>
            <a:chExt cx="2385997" cy="618583"/>
          </a:xfrm>
        </p:grpSpPr>
        <p:pic>
          <p:nvPicPr>
            <p:cNvPr id="34" name="Google Shape;232;p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128A64F-9BAE-2BBF-94A9-CFBEAC44CBB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233;p3">
              <a:extLst>
                <a:ext uri="{FF2B5EF4-FFF2-40B4-BE49-F238E27FC236}">
                  <a16:creationId xmlns:a16="http://schemas.microsoft.com/office/drawing/2014/main" id="{7729E9FE-28E6-DB36-BC16-32634D32639E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>
              <a:solidFill>
                <a:srgbClr val="55C7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 Rounded MT Bold" panose="020F0704030504030204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34;p3">
              <a:extLst>
                <a:ext uri="{FF2B5EF4-FFF2-40B4-BE49-F238E27FC236}">
                  <a16:creationId xmlns:a16="http://schemas.microsoft.com/office/drawing/2014/main" id="{CA5211F5-B35C-6A6C-8199-0637EBE03C63}"/>
                </a:ext>
              </a:extLst>
            </p:cNvPr>
            <p:cNvSpPr txBox="1"/>
            <p:nvPr/>
          </p:nvSpPr>
          <p:spPr>
            <a:xfrm>
              <a:off x="4639439" y="1071991"/>
              <a:ext cx="13884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 Rounded"/>
                <a:buNone/>
              </a:pPr>
              <a:r>
                <a:rPr lang="en-GB" sz="1400" b="1" i="0" u="none" strike="noStrike" cap="none" dirty="0">
                  <a:solidFill>
                    <a:srgbClr val="FFFFFF"/>
                  </a:solidFill>
                  <a:latin typeface="Arial Rounded MT Bold" panose="020F0704030504030204" pitchFamily="34" charset="77"/>
                  <a:ea typeface="Arial Rounded"/>
                  <a:cs typeface="Arial Rounded"/>
                  <a:sym typeface="Arial Rounded"/>
                </a:rPr>
                <a:t>Rocket Words</a:t>
              </a:r>
              <a:endParaRPr dirty="0"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9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546</Words>
  <Application>Microsoft Office PowerPoint</Application>
  <PresentationFormat>A4 Paper (210x297 mm)</PresentationFormat>
  <Paragraphs>103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Developing Experts</cp:lastModifiedBy>
  <cp:revision>45</cp:revision>
  <dcterms:created xsi:type="dcterms:W3CDTF">2022-07-14T08:20:57Z</dcterms:created>
  <dcterms:modified xsi:type="dcterms:W3CDTF">2022-09-28T11:42:10Z</dcterms:modified>
</cp:coreProperties>
</file>