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9" r:id="rId3"/>
    <p:sldId id="260" r:id="rId4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7E80"/>
    <a:srgbClr val="38D4D6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0"/>
    <p:restoredTop sz="95846"/>
  </p:normalViewPr>
  <p:slideViewPr>
    <p:cSldViewPr snapToGrid="0" snapToObjects="1">
      <p:cViewPr varScale="1">
        <p:scale>
          <a:sx n="79" d="100"/>
          <a:sy n="79" d="100"/>
        </p:scale>
        <p:origin x="131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05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242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6424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0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4225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069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620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18271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8866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0609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2778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EAC43-1DD3-B14B-AE38-570B53E4606A}" type="datetimeFigureOut">
              <a:rPr lang="en-US" smtClean="0"/>
              <a:t>9/30/2022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209E-404D-0140-AAB4-9C0A87E6A1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926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jp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jpg"/><Relationship Id="rId2" Type="http://schemas.openxmlformats.org/officeDocument/2006/relationships/image" Target="../media/image1.jpg"/><Relationship Id="rId16" Type="http://schemas.openxmlformats.org/officeDocument/2006/relationships/image" Target="../media/image15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19" Type="http://schemas.openxmlformats.org/officeDocument/2006/relationships/image" Target="../media/image18.jp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9.png"/><Relationship Id="rId4" Type="http://schemas.openxmlformats.org/officeDocument/2006/relationships/image" Target="../media/image9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66" descr="A person with a flower in the hair&#10;&#10;Description automatically generated with medium confidence">
            <a:extLst>
              <a:ext uri="{FF2B5EF4-FFF2-40B4-BE49-F238E27FC236}">
                <a16:creationId xmlns:a16="http://schemas.microsoft.com/office/drawing/2014/main" id="{04A48C40-98F7-1CD4-5A9A-BA33FA72D4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4933" r="7356"/>
          <a:stretch/>
        </p:blipFill>
        <p:spPr>
          <a:xfrm>
            <a:off x="4762500" y="4325422"/>
            <a:ext cx="1484526" cy="2072099"/>
          </a:xfrm>
          <a:prstGeom prst="rect">
            <a:avLst/>
          </a:prstGeom>
        </p:spPr>
      </p:pic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27229A85-38ED-1DE1-E86D-A33F3E7748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80" y="1637257"/>
            <a:ext cx="2708631" cy="4822343"/>
          </a:xfrm>
          <a:prstGeom prst="rect">
            <a:avLst/>
          </a:prstGeom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712109D1-E34B-0B4F-01F3-FFC57CEAA772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206F1-C7D8-04FD-1B57-08AA67D7DE18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4D4DAB90-E1BD-2877-B009-4519CDD9CA34}"/>
              </a:ext>
            </a:extLst>
          </p:cNvPr>
          <p:cNvSpPr/>
          <p:nvPr/>
        </p:nvSpPr>
        <p:spPr>
          <a:xfrm>
            <a:off x="182624" y="1365420"/>
            <a:ext cx="2639201" cy="215295"/>
          </a:xfrm>
          <a:prstGeom prst="round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latin typeface="Arial Rounded MT Bold" panose="020F0704030504030204" pitchFamily="34" charset="77"/>
              </a:rPr>
              <a:t>Lesson Sequence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DDB630-4472-6BAD-219F-9430E766FAA4}"/>
              </a:ext>
            </a:extLst>
          </p:cNvPr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Careers connected to the human body: 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doctor, nurse, massage therapist, personal trainer, theatre technician  </a:t>
            </a:r>
            <a:endParaRPr lang="en-GB" sz="12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" name="Picture 3" descr="A picture containing person, indoor, underpants&#10;&#10;Description automatically generated">
            <a:extLst>
              <a:ext uri="{FF2B5EF4-FFF2-40B4-BE49-F238E27FC236}">
                <a16:creationId xmlns:a16="http://schemas.microsoft.com/office/drawing/2014/main" id="{F64F1133-4241-E4FB-A6FC-D23090E9E1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59253" y="150579"/>
            <a:ext cx="1398042" cy="753631"/>
          </a:xfrm>
          <a:prstGeom prst="rect">
            <a:avLst/>
          </a:prstGeom>
        </p:spPr>
      </p:pic>
      <p:sp>
        <p:nvSpPr>
          <p:cNvPr id="83" name="Rounded Rectangle 82">
            <a:extLst>
              <a:ext uri="{FF2B5EF4-FFF2-40B4-BE49-F238E27FC236}">
                <a16:creationId xmlns:a16="http://schemas.microsoft.com/office/drawing/2014/main" id="{61CE1AC7-E963-302D-2669-F2D8ED4D1853}"/>
              </a:ext>
            </a:extLst>
          </p:cNvPr>
          <p:cNvSpPr/>
          <p:nvPr/>
        </p:nvSpPr>
        <p:spPr>
          <a:xfrm>
            <a:off x="2958683" y="4327782"/>
            <a:ext cx="3291002" cy="2076666"/>
          </a:xfrm>
          <a:prstGeom prst="roundRect">
            <a:avLst>
              <a:gd name="adj" fmla="val 2232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EFB049B-10D1-413F-3CC0-55FEC545368D}"/>
              </a:ext>
            </a:extLst>
          </p:cNvPr>
          <p:cNvGrpSpPr/>
          <p:nvPr/>
        </p:nvGrpSpPr>
        <p:grpSpPr>
          <a:xfrm>
            <a:off x="3446139" y="4098481"/>
            <a:ext cx="2385997" cy="617273"/>
            <a:chOff x="2982823" y="4079234"/>
            <a:chExt cx="2385997" cy="617273"/>
          </a:xfrm>
        </p:grpSpPr>
        <p:pic>
          <p:nvPicPr>
            <p:cNvPr id="33" name="Picture 32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2942EB0B-666B-B894-E368-A6B92A6E425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823" y="4079234"/>
              <a:ext cx="2385997" cy="617273"/>
            </a:xfrm>
            <a:prstGeom prst="rect">
              <a:avLst/>
            </a:prstGeom>
          </p:spPr>
        </p:pic>
        <p:pic>
          <p:nvPicPr>
            <p:cNvPr id="37" name="Picture 36" descr="Background pattern&#10;&#10;Description automatically generated">
              <a:extLst>
                <a:ext uri="{FF2B5EF4-FFF2-40B4-BE49-F238E27FC236}">
                  <a16:creationId xmlns:a16="http://schemas.microsoft.com/office/drawing/2014/main" id="{FA3A204F-CA90-757D-C6FD-B1449421F3A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440" y="4232999"/>
              <a:ext cx="1138510" cy="181802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C4B45C1-DDCE-0E36-1C23-0EC5F3DF2AFC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319946-8C17-16B2-29C1-80F91DE13D58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733167-F8C5-D3C8-8F04-346BA00A9A4C}"/>
              </a:ext>
            </a:extLst>
          </p:cNvPr>
          <p:cNvSpPr txBox="1"/>
          <p:nvPr/>
        </p:nvSpPr>
        <p:spPr>
          <a:xfrm>
            <a:off x="1033946" y="182420"/>
            <a:ext cx="384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Knowledge Organiser: </a:t>
            </a:r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Light</a:t>
            </a: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788647E4-479D-E9FF-FC2E-3807CFB354F9}"/>
              </a:ext>
            </a:extLst>
          </p:cNvPr>
          <p:cNvSpPr txBox="1"/>
          <p:nvPr/>
        </p:nvSpPr>
        <p:spPr>
          <a:xfrm>
            <a:off x="897565" y="1704182"/>
            <a:ext cx="184114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77"/>
              </a:rPr>
              <a:t>1. Identify the difference  between light sources and non-light sources</a:t>
            </a:r>
            <a:endParaRPr lang="en-US" sz="1000" dirty="0"/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C434CA57-0D75-74B9-DE21-1715361440C5}"/>
              </a:ext>
            </a:extLst>
          </p:cNvPr>
          <p:cNvSpPr txBox="1"/>
          <p:nvPr/>
        </p:nvSpPr>
        <p:spPr>
          <a:xfrm>
            <a:off x="4984962" y="174297"/>
            <a:ext cx="326291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Careers connected to light:</a:t>
            </a:r>
          </a:p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optometrist, optic scientists, lighting engineer</a:t>
            </a:r>
          </a:p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61E144F3-3B31-AEA0-ED68-29D55DD64D5C}"/>
              </a:ext>
            </a:extLst>
          </p:cNvPr>
          <p:cNvSpPr txBox="1"/>
          <p:nvPr/>
        </p:nvSpPr>
        <p:spPr>
          <a:xfrm>
            <a:off x="897565" y="2509908"/>
            <a:ext cx="187766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77"/>
              </a:rPr>
              <a:t>2. Explore the light that comes from the sun and how to stay safe</a:t>
            </a:r>
            <a:endParaRPr lang="en-US" sz="1000" dirty="0"/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A20EE41E-5183-B08C-F556-32985CA0B281}"/>
              </a:ext>
            </a:extLst>
          </p:cNvPr>
          <p:cNvSpPr txBox="1"/>
          <p:nvPr/>
        </p:nvSpPr>
        <p:spPr>
          <a:xfrm>
            <a:off x="897565" y="3318866"/>
            <a:ext cx="184114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77"/>
              </a:rPr>
              <a:t>3. Explore materials which are reflective</a:t>
            </a:r>
            <a:endParaRPr lang="en-US" sz="1000" dirty="0"/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FEF5FBA-E1FE-A254-0FB9-ACB6F0A55205}"/>
              </a:ext>
            </a:extLst>
          </p:cNvPr>
          <p:cNvSpPr txBox="1"/>
          <p:nvPr/>
        </p:nvSpPr>
        <p:spPr>
          <a:xfrm>
            <a:off x="915824" y="4141487"/>
            <a:ext cx="1841147" cy="40011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77"/>
              </a:rPr>
              <a:t>4. Discover how shadows are formed</a:t>
            </a:r>
            <a:endParaRPr lang="en-US" sz="1000" dirty="0"/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76AC732D-72F1-1B78-676B-8F43CDD460EF}"/>
              </a:ext>
            </a:extLst>
          </p:cNvPr>
          <p:cNvSpPr txBox="1"/>
          <p:nvPr/>
        </p:nvSpPr>
        <p:spPr>
          <a:xfrm>
            <a:off x="934085" y="4935254"/>
            <a:ext cx="184114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77"/>
              </a:rPr>
              <a:t>5. Investigate how shadows change throughout the day</a:t>
            </a:r>
            <a:endParaRPr lang="en-US" sz="1000" dirty="0"/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F3E5F6AC-43BD-042B-16BF-56A926128DD0}"/>
              </a:ext>
            </a:extLst>
          </p:cNvPr>
          <p:cNvSpPr txBox="1"/>
          <p:nvPr/>
        </p:nvSpPr>
        <p:spPr>
          <a:xfrm>
            <a:off x="934084" y="5755740"/>
            <a:ext cx="1841147" cy="55399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GB" sz="100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77"/>
              </a:rPr>
              <a:t>6. Investigate how you can change the size of a shadow</a:t>
            </a:r>
            <a:endParaRPr lang="en-US" sz="1000" dirty="0"/>
          </a:p>
        </p:txBody>
      </p:sp>
      <p:pic>
        <p:nvPicPr>
          <p:cNvPr id="40" name="Picture 3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7136095-C5BC-C735-303D-AB1EBA2D53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E026293A-25D8-FAC6-8DFD-325C50EFA49F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EBFF0A0-1906-AE26-37EA-2212986D53D8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2864D9E-ABC7-6B84-3F81-043A578E2EC8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2CAFA7E-3449-FDCE-3E15-2E715A61C6EB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FDC8456-544A-372C-B7BC-E115D737829C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2EF9E9D-A566-CE0F-64F4-F236EBE659A2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7DC1EC9-0EF5-2274-1994-CF636E7586CD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B917186-8DBD-AF5C-503C-5CAD8714A64B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80D0886-C27C-0B1B-E8E8-1EAB16F6C5E7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BB1F71A-90B2-BE96-8FA5-CFE1FA969AE6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4ECB208-0911-AC71-F813-9DF7DC7928C4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31593E9-3CCC-C095-A9F5-388D0EF0527D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DFBD374-6885-5A9B-6919-7724295C204A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F8C9AED-2791-FE6C-D496-6F99B0C56F01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48FE5C12-EC85-5D58-864D-6AD1CA051B1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D80E918F-CD87-CEB7-4952-E8BB0E1F06A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1A039A77-1A8B-D4FE-BE06-06B27D0D8BC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8018AC53-EFE3-7AB7-9016-8C4A8CA2BE0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A7BF04D2-74B5-6201-1B51-771164402ED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127" name="Picture 126" descr="Icon&#10;&#10;Description automatically generated">
            <a:extLst>
              <a:ext uri="{FF2B5EF4-FFF2-40B4-BE49-F238E27FC236}">
                <a16:creationId xmlns:a16="http://schemas.microsoft.com/office/drawing/2014/main" id="{4DD1EDA5-D707-CEDB-3091-8CE0666095B5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1686581A-B989-7878-4707-63BAB023E986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8" name="Picture 7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A5527FA5-365E-966F-F8D3-2BA95D89FE8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292710" y="127568"/>
            <a:ext cx="1467508" cy="770870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1638CE3-4215-9608-77FE-F49F1D583928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88239" y="4407066"/>
            <a:ext cx="3212423" cy="1115964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AFFC273-EA5E-F474-5E6E-DF790D1805FF}"/>
              </a:ext>
            </a:extLst>
          </p:cNvPr>
          <p:cNvPicPr>
            <a:picLocks noChangeAspect="1"/>
          </p:cNvPicPr>
          <p:nvPr/>
        </p:nvPicPr>
        <p:blipFill rotWithShape="1">
          <a:blip r:embed="rId17"/>
          <a:srcRect t="36591" b="14423"/>
          <a:stretch/>
        </p:blipFill>
        <p:spPr>
          <a:xfrm>
            <a:off x="6482089" y="5668810"/>
            <a:ext cx="3177497" cy="745462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2EDFAD61-267F-1EE8-8DFE-02D4663B3C29}"/>
              </a:ext>
            </a:extLst>
          </p:cNvPr>
          <p:cNvSpPr txBox="1"/>
          <p:nvPr/>
        </p:nvSpPr>
        <p:spPr>
          <a:xfrm>
            <a:off x="6393013" y="5446654"/>
            <a:ext cx="19662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0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77"/>
              </a:rPr>
              <a:t>egular reflection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71A045-2429-186C-3317-EEA291199D49}"/>
              </a:ext>
            </a:extLst>
          </p:cNvPr>
          <p:cNvSpPr txBox="1"/>
          <p:nvPr/>
        </p:nvSpPr>
        <p:spPr>
          <a:xfrm>
            <a:off x="7939760" y="5453058"/>
            <a:ext cx="196624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000" dirty="0">
                <a:solidFill>
                  <a:srgbClr val="000000"/>
                </a:solidFill>
                <a:latin typeface="Arial Rounded MT Bold" panose="020F0704030504030204" pitchFamily="34" charset="77"/>
              </a:rPr>
              <a:t>irr</a:t>
            </a:r>
            <a:r>
              <a:rPr lang="en-GB" sz="1000" b="0" i="0" u="none" strike="noStrike" dirty="0">
                <a:solidFill>
                  <a:srgbClr val="000000"/>
                </a:solidFill>
                <a:effectLst/>
                <a:latin typeface="Arial Rounded MT Bold" panose="020F0704030504030204" pitchFamily="34" charset="77"/>
              </a:rPr>
              <a:t>egular reflection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202A1D9-F00A-0CA1-5130-9047344A8C21}"/>
              </a:ext>
            </a:extLst>
          </p:cNvPr>
          <p:cNvSpPr txBox="1"/>
          <p:nvPr/>
        </p:nvSpPr>
        <p:spPr>
          <a:xfrm>
            <a:off x="6372301" y="4081496"/>
            <a:ext cx="1464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Arial Rounded MT Bold" panose="020F0704030504030204" pitchFamily="34" charset="77"/>
              </a:rPr>
              <a:t>Light from the torch hits the object.</a:t>
            </a:r>
            <a:endParaRPr lang="en-US" sz="1000" dirty="0">
              <a:latin typeface="Arial Rounded MT Bold" panose="020F0704030504030204" pitchFamily="34" charset="77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99543DE-546D-3736-6E08-D37640CA54F3}"/>
              </a:ext>
            </a:extLst>
          </p:cNvPr>
          <p:cNvSpPr txBox="1"/>
          <p:nvPr/>
        </p:nvSpPr>
        <p:spPr>
          <a:xfrm>
            <a:off x="8329770" y="4090258"/>
            <a:ext cx="146423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GB" sz="1000" dirty="0">
                <a:latin typeface="Arial Rounded MT Bold" panose="020F0704030504030204" pitchFamily="34" charset="77"/>
              </a:rPr>
              <a:t>The light is reflected from the object.</a:t>
            </a:r>
            <a:endParaRPr lang="en-US" sz="1000" dirty="0">
              <a:latin typeface="Arial Rounded MT Bold" panose="020F0704030504030204" pitchFamily="34" charset="77"/>
            </a:endParaRPr>
          </a:p>
        </p:txBody>
      </p:sp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2E63D2E-EB77-D61F-7275-8D0B57F5A65A}"/>
              </a:ext>
            </a:extLst>
          </p:cNvPr>
          <p:cNvSpPr/>
          <p:nvPr/>
        </p:nvSpPr>
        <p:spPr>
          <a:xfrm>
            <a:off x="6366510" y="3864333"/>
            <a:ext cx="3409901" cy="2540115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6207719-4A6F-6548-4991-82ACB6BB75D8}"/>
              </a:ext>
            </a:extLst>
          </p:cNvPr>
          <p:cNvGrpSpPr/>
          <p:nvPr/>
        </p:nvGrpSpPr>
        <p:grpSpPr>
          <a:xfrm>
            <a:off x="6536458" y="3652890"/>
            <a:ext cx="3186507" cy="617273"/>
            <a:chOff x="2982823" y="4079234"/>
            <a:chExt cx="2385997" cy="617273"/>
          </a:xfrm>
        </p:grpSpPr>
        <p:pic>
          <p:nvPicPr>
            <p:cNvPr id="25" name="Picture 24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6876FDD3-5562-6973-3DBE-F18FF2DC053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823" y="4079234"/>
              <a:ext cx="2385997" cy="617273"/>
            </a:xfrm>
            <a:prstGeom prst="rect">
              <a:avLst/>
            </a:prstGeom>
          </p:spPr>
        </p:pic>
        <p:pic>
          <p:nvPicPr>
            <p:cNvPr id="26" name="Picture 25" descr="Background pattern&#10;&#10;Description automatically generated">
              <a:extLst>
                <a:ext uri="{FF2B5EF4-FFF2-40B4-BE49-F238E27FC236}">
                  <a16:creationId xmlns:a16="http://schemas.microsoft.com/office/drawing/2014/main" id="{28FF4FD4-CA0E-F223-78CB-4ACC40A8A9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440" y="4232999"/>
              <a:ext cx="1138510" cy="181802"/>
            </a:xfrm>
            <a:prstGeom prst="rect">
              <a:avLst/>
            </a:prstGeom>
          </p:spPr>
        </p:pic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BE4313A6-B614-1D02-ADC4-E1448F9118C6}"/>
              </a:ext>
            </a:extLst>
          </p:cNvPr>
          <p:cNvSpPr txBox="1"/>
          <p:nvPr/>
        </p:nvSpPr>
        <p:spPr>
          <a:xfrm>
            <a:off x="6580026" y="3773217"/>
            <a:ext cx="30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L</a:t>
            </a:r>
            <a:r>
              <a:rPr lang="en-GB" sz="1100" b="0" i="0" u="none" strike="noStrike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</a:rPr>
              <a:t>ight is reflected from surfaces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9C9807C1-787D-7A67-1CB8-1512C6BC14D7}"/>
              </a:ext>
            </a:extLst>
          </p:cNvPr>
          <p:cNvSpPr txBox="1"/>
          <p:nvPr/>
        </p:nvSpPr>
        <p:spPr>
          <a:xfrm>
            <a:off x="2958683" y="4482189"/>
            <a:ext cx="21845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00" dirty="0">
                <a:latin typeface="Arial Rounded MT Bold" panose="020F0704030504030204" pitchFamily="34" charset="77"/>
              </a:rPr>
              <a:t>We need light to be able to see things. Light travels in a </a:t>
            </a:r>
            <a:r>
              <a:rPr lang="en-GB" sz="1000" b="1" dirty="0">
                <a:latin typeface="Arial Rounded MT Bold" panose="020F0704030504030204" pitchFamily="34" charset="77"/>
              </a:rPr>
              <a:t>straight line</a:t>
            </a:r>
            <a:r>
              <a:rPr lang="en-GB" sz="1000" dirty="0">
                <a:latin typeface="Arial Rounded MT Bold" panose="020F0704030504030204" pitchFamily="34" charset="77"/>
              </a:rPr>
              <a:t>. When light hits an object, it is reflected (</a:t>
            </a:r>
            <a:r>
              <a:rPr lang="en-GB" sz="1000" b="1" dirty="0">
                <a:latin typeface="Arial Rounded MT Bold" panose="020F0704030504030204" pitchFamily="34" charset="77"/>
              </a:rPr>
              <a:t>bounces off</a:t>
            </a:r>
            <a:r>
              <a:rPr lang="en-GB" sz="1000" dirty="0">
                <a:latin typeface="Arial Rounded MT Bold" panose="020F0704030504030204" pitchFamily="34" charset="77"/>
              </a:rPr>
              <a:t>). If the reflected light hits our eyes, we can see the object. Some surfaces and materials reflect light well. Other materials do not reflect light well. </a:t>
            </a:r>
            <a:r>
              <a:rPr lang="en-GB" sz="1000" b="1" dirty="0">
                <a:latin typeface="Arial Rounded MT Bold" panose="020F0704030504030204" pitchFamily="34" charset="77"/>
              </a:rPr>
              <a:t>Reflective surfaces </a:t>
            </a:r>
            <a:r>
              <a:rPr lang="en-GB" sz="1000" dirty="0">
                <a:latin typeface="Arial Rounded MT Bold" panose="020F0704030504030204" pitchFamily="34" charset="77"/>
              </a:rPr>
              <a:t>and materials can be very useful. Remember the Sun can be dangerous.</a:t>
            </a:r>
            <a:endParaRPr lang="en-US" sz="1000" dirty="0">
              <a:latin typeface="Arial Rounded MT Bold" panose="020F0704030504030204" pitchFamily="34" charset="77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8A051E2-4A7F-B0AD-A006-1F2598AECE37}"/>
              </a:ext>
            </a:extLst>
          </p:cNvPr>
          <p:cNvSpPr txBox="1"/>
          <p:nvPr/>
        </p:nvSpPr>
        <p:spPr>
          <a:xfrm>
            <a:off x="3132275" y="4213914"/>
            <a:ext cx="30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Key Facts</a:t>
            </a:r>
            <a:endParaRPr lang="en-GB" sz="1100" b="0" i="0" u="none" strike="noStrike" dirty="0">
              <a:solidFill>
                <a:schemeClr val="bg1"/>
              </a:solidFill>
              <a:effectLst/>
              <a:latin typeface="Arial Rounded MT Bold" panose="020F0704030504030204" pitchFamily="34" charset="77"/>
            </a:endParaRPr>
          </a:p>
        </p:txBody>
      </p:sp>
      <p:pic>
        <p:nvPicPr>
          <p:cNvPr id="34" name="Picture 33" descr="A picture containing funnel chart&#10;&#10;Description automatically generated">
            <a:extLst>
              <a:ext uri="{FF2B5EF4-FFF2-40B4-BE49-F238E27FC236}">
                <a16:creationId xmlns:a16="http://schemas.microsoft.com/office/drawing/2014/main" id="{7D674CF6-EDB8-A2CB-A800-1F7CEC8940FC}"/>
              </a:ext>
            </a:extLst>
          </p:cNvPr>
          <p:cNvPicPr>
            <a:picLocks noChangeAspect="1"/>
          </p:cNvPicPr>
          <p:nvPr/>
        </p:nvPicPr>
        <p:blipFill rotWithShape="1">
          <a:blip r:embed="rId18"/>
          <a:srcRect l="3416" t="14300" r="9584" b="3240"/>
          <a:stretch/>
        </p:blipFill>
        <p:spPr>
          <a:xfrm>
            <a:off x="3042609" y="2365036"/>
            <a:ext cx="3127972" cy="1822031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B9F25A28-6C16-D0F7-A463-299801D58AEE}"/>
              </a:ext>
            </a:extLst>
          </p:cNvPr>
          <p:cNvSpPr txBox="1"/>
          <p:nvPr/>
        </p:nvSpPr>
        <p:spPr>
          <a:xfrm>
            <a:off x="4375146" y="2164066"/>
            <a:ext cx="889619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 Rounded MT Bold" panose="020F0704030504030204" pitchFamily="34" charset="77"/>
              </a:rPr>
              <a:t>opaque object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2A1010D7-72B2-74A7-572A-0D6397409CEF}"/>
              </a:ext>
            </a:extLst>
          </p:cNvPr>
          <p:cNvSpPr/>
          <p:nvPr/>
        </p:nvSpPr>
        <p:spPr>
          <a:xfrm>
            <a:off x="3946993" y="2366587"/>
            <a:ext cx="477049" cy="1368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E9378743-895F-4B67-714A-94664A21536B}"/>
              </a:ext>
            </a:extLst>
          </p:cNvPr>
          <p:cNvSpPr txBox="1"/>
          <p:nvPr/>
        </p:nvSpPr>
        <p:spPr>
          <a:xfrm>
            <a:off x="3946993" y="2347528"/>
            <a:ext cx="61747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source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C2669EFB-FABB-AD53-025C-DBC2E942FBF5}"/>
              </a:ext>
            </a:extLst>
          </p:cNvPr>
          <p:cNvSpPr txBox="1"/>
          <p:nvPr/>
        </p:nvSpPr>
        <p:spPr>
          <a:xfrm>
            <a:off x="3086746" y="3284513"/>
            <a:ext cx="61747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source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02E7CA82-89DF-B597-7B45-D3DD26288201}"/>
              </a:ext>
            </a:extLst>
          </p:cNvPr>
          <p:cNvSpPr txBox="1"/>
          <p:nvPr/>
        </p:nvSpPr>
        <p:spPr>
          <a:xfrm>
            <a:off x="5423073" y="3081577"/>
            <a:ext cx="61747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screen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98526F-8710-DA54-5088-32871E36834E}"/>
              </a:ext>
            </a:extLst>
          </p:cNvPr>
          <p:cNvSpPr txBox="1"/>
          <p:nvPr/>
        </p:nvSpPr>
        <p:spPr>
          <a:xfrm>
            <a:off x="5387752" y="3912899"/>
            <a:ext cx="617477" cy="24622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 Rounded MT Bold" panose="020F0704030504030204" pitchFamily="34" charset="77"/>
              </a:rPr>
              <a:t>screen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86FD22F-3A90-E29F-F642-C4C9C4CEFEDE}"/>
              </a:ext>
            </a:extLst>
          </p:cNvPr>
          <p:cNvSpPr txBox="1"/>
          <p:nvPr/>
        </p:nvSpPr>
        <p:spPr>
          <a:xfrm>
            <a:off x="4223591" y="3893105"/>
            <a:ext cx="1072986" cy="2462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00" dirty="0">
                <a:latin typeface="Arial Rounded MT Bold" panose="020F0704030504030204" pitchFamily="34" charset="77"/>
              </a:rPr>
              <a:t>opaque object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AB719BC6-C1B8-1D25-42EA-11EB0DA24ABC}"/>
              </a:ext>
            </a:extLst>
          </p:cNvPr>
          <p:cNvSpPr/>
          <p:nvPr/>
        </p:nvSpPr>
        <p:spPr>
          <a:xfrm>
            <a:off x="2958795" y="1241076"/>
            <a:ext cx="3290890" cy="2955755"/>
          </a:xfrm>
          <a:prstGeom prst="roundRect">
            <a:avLst>
              <a:gd name="adj" fmla="val 248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2" name="Picture 61" descr="Diagram&#10;&#10;Description automatically generated">
            <a:extLst>
              <a:ext uri="{FF2B5EF4-FFF2-40B4-BE49-F238E27FC236}">
                <a16:creationId xmlns:a16="http://schemas.microsoft.com/office/drawing/2014/main" id="{BB476AEF-0AA9-1F3B-52F9-FB5997B81551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842557" y="1385316"/>
            <a:ext cx="1836839" cy="2351153"/>
          </a:xfrm>
          <a:prstGeom prst="rect">
            <a:avLst/>
          </a:prstGeom>
        </p:spPr>
      </p:pic>
      <p:sp>
        <p:nvSpPr>
          <p:cNvPr id="65" name="TextBox 64">
            <a:extLst>
              <a:ext uri="{FF2B5EF4-FFF2-40B4-BE49-F238E27FC236}">
                <a16:creationId xmlns:a16="http://schemas.microsoft.com/office/drawing/2014/main" id="{46585716-E1A4-06E7-208A-0E1F8BB4A1D6}"/>
              </a:ext>
            </a:extLst>
          </p:cNvPr>
          <p:cNvSpPr txBox="1"/>
          <p:nvPr/>
        </p:nvSpPr>
        <p:spPr>
          <a:xfrm>
            <a:off x="2925001" y="1497985"/>
            <a:ext cx="33437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100" dirty="0">
                <a:latin typeface="Arial Rounded MT Bold" panose="020F0704030504030204" pitchFamily="34" charset="77"/>
              </a:rPr>
              <a:t>A shadow is caused when light is blocked by an opaque object. A shadow is larger when an object is closer to the light source. This is because it blocks more of the light.</a:t>
            </a:r>
            <a:endParaRPr lang="en-US" sz="1100" dirty="0">
              <a:latin typeface="Arial Rounded MT Bold" panose="020F0704030504030204" pitchFamily="34" charset="77"/>
            </a:endParaRP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ED0B0DF5-0C94-B143-8FE4-F3D8F4668A72}"/>
              </a:ext>
            </a:extLst>
          </p:cNvPr>
          <p:cNvGrpSpPr/>
          <p:nvPr/>
        </p:nvGrpSpPr>
        <p:grpSpPr>
          <a:xfrm>
            <a:off x="3187727" y="1081642"/>
            <a:ext cx="3036791" cy="617273"/>
            <a:chOff x="2982823" y="4079234"/>
            <a:chExt cx="2385997" cy="617273"/>
          </a:xfrm>
        </p:grpSpPr>
        <p:pic>
          <p:nvPicPr>
            <p:cNvPr id="90" name="Picture 89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0AAF860-9197-C94E-F63C-6286BBFB7F6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823" y="4079234"/>
              <a:ext cx="2385997" cy="617273"/>
            </a:xfrm>
            <a:prstGeom prst="rect">
              <a:avLst/>
            </a:prstGeom>
          </p:spPr>
        </p:pic>
        <p:pic>
          <p:nvPicPr>
            <p:cNvPr id="91" name="Picture 90" descr="Background pattern&#10;&#10;Description automatically generated">
              <a:extLst>
                <a:ext uri="{FF2B5EF4-FFF2-40B4-BE49-F238E27FC236}">
                  <a16:creationId xmlns:a16="http://schemas.microsoft.com/office/drawing/2014/main" id="{3E303D1B-CE01-3BD9-C3EE-C72B8452E6B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440" y="4232999"/>
              <a:ext cx="1138510" cy="181802"/>
            </a:xfrm>
            <a:prstGeom prst="rect">
              <a:avLst/>
            </a:prstGeom>
          </p:spPr>
        </p:pic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ABE5184F-1202-3A29-EE63-0B0E1C926AB9}"/>
              </a:ext>
            </a:extLst>
          </p:cNvPr>
          <p:cNvSpPr txBox="1"/>
          <p:nvPr/>
        </p:nvSpPr>
        <p:spPr>
          <a:xfrm>
            <a:off x="3158208" y="1190992"/>
            <a:ext cx="30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S</a:t>
            </a:r>
            <a:r>
              <a:rPr lang="en-GB" sz="1100" b="0" i="0" u="none" strike="noStrike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</a:rPr>
              <a:t>ize of a shadow changes 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B795C51C-6D43-EF45-2BED-5E46DBF2D526}"/>
              </a:ext>
            </a:extLst>
          </p:cNvPr>
          <p:cNvSpPr/>
          <p:nvPr/>
        </p:nvSpPr>
        <p:spPr>
          <a:xfrm>
            <a:off x="6354108" y="1189190"/>
            <a:ext cx="3403186" cy="2554179"/>
          </a:xfrm>
          <a:prstGeom prst="roundRect">
            <a:avLst>
              <a:gd name="adj" fmla="val 487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Arial Rounded MT Bold" panose="020F0704030504030204" pitchFamily="34" charset="77"/>
            </a:endParaRP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C2057F93-452B-8DA6-791B-E6710E364799}"/>
              </a:ext>
            </a:extLst>
          </p:cNvPr>
          <p:cNvSpPr txBox="1"/>
          <p:nvPr/>
        </p:nvSpPr>
        <p:spPr>
          <a:xfrm>
            <a:off x="6376605" y="1398836"/>
            <a:ext cx="1382795" cy="23544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Mirrors reflect light very well, so they create a clear image. An image in a mirror appears to be reversed. For example, if you look in a mirror and raise your right hand, the mirror image appears to raise its left hand.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854A4E85-FE53-8370-50AA-380808E1C6E9}"/>
              </a:ext>
            </a:extLst>
          </p:cNvPr>
          <p:cNvGrpSpPr/>
          <p:nvPr/>
        </p:nvGrpSpPr>
        <p:grpSpPr>
          <a:xfrm>
            <a:off x="6610163" y="937693"/>
            <a:ext cx="3036791" cy="617273"/>
            <a:chOff x="2982823" y="4079234"/>
            <a:chExt cx="2385997" cy="617273"/>
          </a:xfrm>
        </p:grpSpPr>
        <p:pic>
          <p:nvPicPr>
            <p:cNvPr id="72" name="Picture 71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009B1C96-8A70-28E4-09A4-37BF412BA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82823" y="4079234"/>
              <a:ext cx="2385997" cy="617273"/>
            </a:xfrm>
            <a:prstGeom prst="rect">
              <a:avLst/>
            </a:prstGeom>
          </p:spPr>
        </p:pic>
        <p:pic>
          <p:nvPicPr>
            <p:cNvPr id="73" name="Picture 72" descr="Background pattern&#10;&#10;Description automatically generated">
              <a:extLst>
                <a:ext uri="{FF2B5EF4-FFF2-40B4-BE49-F238E27FC236}">
                  <a16:creationId xmlns:a16="http://schemas.microsoft.com/office/drawing/2014/main" id="{BD5EE22B-04F1-4CDB-1EBD-7D3613C76E6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541440" y="4232999"/>
              <a:ext cx="1138510" cy="181802"/>
            </a:xfrm>
            <a:prstGeom prst="rect">
              <a:avLst/>
            </a:prstGeom>
          </p:spPr>
        </p:pic>
      </p:grpSp>
      <p:sp>
        <p:nvSpPr>
          <p:cNvPr id="70" name="TextBox 69">
            <a:extLst>
              <a:ext uri="{FF2B5EF4-FFF2-40B4-BE49-F238E27FC236}">
                <a16:creationId xmlns:a16="http://schemas.microsoft.com/office/drawing/2014/main" id="{E317CF93-9891-DEF9-1C10-9F528C64EA9B}"/>
              </a:ext>
            </a:extLst>
          </p:cNvPr>
          <p:cNvSpPr txBox="1"/>
          <p:nvPr/>
        </p:nvSpPr>
        <p:spPr>
          <a:xfrm>
            <a:off x="6548839" y="1045906"/>
            <a:ext cx="301372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 fontAlgn="base">
              <a:spcBef>
                <a:spcPts val="0"/>
              </a:spcBef>
              <a:spcAft>
                <a:spcPts val="800"/>
              </a:spcAft>
            </a:pPr>
            <a:r>
              <a:rPr lang="en-GB" sz="11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Mirrors and reflection</a:t>
            </a:r>
            <a:endParaRPr lang="en-GB" sz="1100" b="0" i="0" u="none" strike="noStrike" dirty="0">
              <a:solidFill>
                <a:schemeClr val="bg1"/>
              </a:solidFill>
              <a:effectLst/>
              <a:latin typeface="Arial Rounded MT Bold" panose="020F0704030504030204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294052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Rectangle 80">
            <a:extLst>
              <a:ext uri="{FF2B5EF4-FFF2-40B4-BE49-F238E27FC236}">
                <a16:creationId xmlns:a16="http://schemas.microsoft.com/office/drawing/2014/main" id="{712109D1-E34B-0B4F-01F3-FFC57CEAA772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2E206F1-C7D8-04FD-1B57-08AA67D7DE18}"/>
              </a:ext>
            </a:extLst>
          </p:cNvPr>
          <p:cNvSpPr txBox="1"/>
          <p:nvPr/>
        </p:nvSpPr>
        <p:spPr>
          <a:xfrm>
            <a:off x="694573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EDDB630-4472-6BAD-219F-9430E766FAA4}"/>
              </a:ext>
            </a:extLst>
          </p:cNvPr>
          <p:cNvSpPr txBox="1"/>
          <p:nvPr/>
        </p:nvSpPr>
        <p:spPr>
          <a:xfrm>
            <a:off x="4989879" y="179209"/>
            <a:ext cx="326291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Careers connected to the human body: </a:t>
            </a:r>
          </a:p>
          <a:p>
            <a:r>
              <a:rPr lang="en-GB" sz="1200" b="1" dirty="0">
                <a:solidFill>
                  <a:schemeClr val="bg1"/>
                </a:solidFill>
              </a:rPr>
              <a:t>doctor, nurse, massage therapist, personal trainer, theatre technician  </a:t>
            </a:r>
            <a:endParaRPr lang="en-GB" sz="12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" name="Picture 3" descr="A picture containing person, indoor, underpants&#10;&#10;Description automatically generated">
            <a:extLst>
              <a:ext uri="{FF2B5EF4-FFF2-40B4-BE49-F238E27FC236}">
                <a16:creationId xmlns:a16="http://schemas.microsoft.com/office/drawing/2014/main" id="{F64F1133-4241-E4FB-A6FC-D23090E9E1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9253" y="150579"/>
            <a:ext cx="1398042" cy="75363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C4B45C1-DDCE-0E36-1C23-0EC5F3DF2AFC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>
            <a:extLst>
              <a:ext uri="{FF2B5EF4-FFF2-40B4-BE49-F238E27FC236}">
                <a16:creationId xmlns:a16="http://schemas.microsoft.com/office/drawing/2014/main" id="{15319946-8C17-16B2-29C1-80F91DE13D58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80733167-F8C5-D3C8-8F04-346BA00A9A4C}"/>
              </a:ext>
            </a:extLst>
          </p:cNvPr>
          <p:cNvSpPr txBox="1"/>
          <p:nvPr/>
        </p:nvSpPr>
        <p:spPr>
          <a:xfrm>
            <a:off x="1033946" y="182420"/>
            <a:ext cx="3849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Knowledge Organiser: </a:t>
            </a:r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Light</a:t>
            </a: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pic>
        <p:nvPicPr>
          <p:cNvPr id="40" name="Picture 39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E7136095-C5BC-C735-303D-AB1EBA2D53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sp>
        <p:nvSpPr>
          <p:cNvPr id="44" name="Oval 43">
            <a:extLst>
              <a:ext uri="{FF2B5EF4-FFF2-40B4-BE49-F238E27FC236}">
                <a16:creationId xmlns:a16="http://schemas.microsoft.com/office/drawing/2014/main" id="{E026293A-25D8-FAC6-8DFD-325C50EFA49F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EEBFF0A0-1906-AE26-37EA-2212986D53D8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D2864D9E-ABC7-6B84-3F81-043A578E2EC8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D2CAFA7E-3449-FDCE-3E15-2E715A61C6EB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FDC8456-544A-372C-B7BC-E115D737829C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62EF9E9D-A566-CE0F-64F4-F236EBE659A2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F7DC1EC9-0EF5-2274-1994-CF636E7586CD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5" name="Oval 114">
            <a:extLst>
              <a:ext uri="{FF2B5EF4-FFF2-40B4-BE49-F238E27FC236}">
                <a16:creationId xmlns:a16="http://schemas.microsoft.com/office/drawing/2014/main" id="{4B917186-8DBD-AF5C-503C-5CAD8714A64B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6" name="Oval 115">
            <a:extLst>
              <a:ext uri="{FF2B5EF4-FFF2-40B4-BE49-F238E27FC236}">
                <a16:creationId xmlns:a16="http://schemas.microsoft.com/office/drawing/2014/main" id="{480D0886-C27C-0B1B-E8E8-1EAB16F6C5E7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Oval 116">
            <a:extLst>
              <a:ext uri="{FF2B5EF4-FFF2-40B4-BE49-F238E27FC236}">
                <a16:creationId xmlns:a16="http://schemas.microsoft.com/office/drawing/2014/main" id="{ABB1F71A-90B2-BE96-8FA5-CFE1FA969AE6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Oval 117">
            <a:extLst>
              <a:ext uri="{FF2B5EF4-FFF2-40B4-BE49-F238E27FC236}">
                <a16:creationId xmlns:a16="http://schemas.microsoft.com/office/drawing/2014/main" id="{C4ECB208-0911-AC71-F813-9DF7DC7928C4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031593E9-3CCC-C095-A9F5-388D0EF0527D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DFBD374-6885-5A9B-6919-7724295C204A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Oval 120">
            <a:extLst>
              <a:ext uri="{FF2B5EF4-FFF2-40B4-BE49-F238E27FC236}">
                <a16:creationId xmlns:a16="http://schemas.microsoft.com/office/drawing/2014/main" id="{5F8C9AED-2791-FE6C-D496-6F99B0C56F01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2" name="Picture 121" descr="Icon&#10;&#10;Description automatically generated">
            <a:extLst>
              <a:ext uri="{FF2B5EF4-FFF2-40B4-BE49-F238E27FC236}">
                <a16:creationId xmlns:a16="http://schemas.microsoft.com/office/drawing/2014/main" id="{48FE5C12-EC85-5D58-864D-6AD1CA051B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123" name="Picture 122" descr="Icon&#10;&#10;Description automatically generated">
            <a:extLst>
              <a:ext uri="{FF2B5EF4-FFF2-40B4-BE49-F238E27FC236}">
                <a16:creationId xmlns:a16="http://schemas.microsoft.com/office/drawing/2014/main" id="{D80E918F-CD87-CEB7-4952-E8BB0E1F06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124" name="Picture 123" descr="Icon&#10;&#10;Description automatically generated">
            <a:extLst>
              <a:ext uri="{FF2B5EF4-FFF2-40B4-BE49-F238E27FC236}">
                <a16:creationId xmlns:a16="http://schemas.microsoft.com/office/drawing/2014/main" id="{1A039A77-1A8B-D4FE-BE06-06B27D0D8B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125" name="Picture 124" descr="Icon&#10;&#10;Description automatically generated">
            <a:extLst>
              <a:ext uri="{FF2B5EF4-FFF2-40B4-BE49-F238E27FC236}">
                <a16:creationId xmlns:a16="http://schemas.microsoft.com/office/drawing/2014/main" id="{8018AC53-EFE3-7AB7-9016-8C4A8CA2BE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126" name="Picture 125" descr="Icon&#10;&#10;Description automatically generated">
            <a:extLst>
              <a:ext uri="{FF2B5EF4-FFF2-40B4-BE49-F238E27FC236}">
                <a16:creationId xmlns:a16="http://schemas.microsoft.com/office/drawing/2014/main" id="{A7BF04D2-74B5-6201-1B51-771164402ED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127" name="Picture 126" descr="Icon&#10;&#10;Description automatically generated">
            <a:extLst>
              <a:ext uri="{FF2B5EF4-FFF2-40B4-BE49-F238E27FC236}">
                <a16:creationId xmlns:a16="http://schemas.microsoft.com/office/drawing/2014/main" id="{4DD1EDA5-D707-CEDB-3091-8CE0666095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128" name="Picture 127" descr="Icon&#10;&#10;Description automatically generated">
            <a:extLst>
              <a:ext uri="{FF2B5EF4-FFF2-40B4-BE49-F238E27FC236}">
                <a16:creationId xmlns:a16="http://schemas.microsoft.com/office/drawing/2014/main" id="{1686581A-B989-7878-4707-63BAB023E98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8" name="Picture 7" descr="A picture containing indoor, light&#10;&#10;Description automatically generated">
            <a:extLst>
              <a:ext uri="{FF2B5EF4-FFF2-40B4-BE49-F238E27FC236}">
                <a16:creationId xmlns:a16="http://schemas.microsoft.com/office/drawing/2014/main" id="{A5527FA5-365E-966F-F8D3-2BA95D89FE8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92710" y="127568"/>
            <a:ext cx="1467508" cy="770870"/>
          </a:xfrm>
          <a:prstGeom prst="rect">
            <a:avLst/>
          </a:prstGeom>
        </p:spPr>
      </p:pic>
      <p:pic>
        <p:nvPicPr>
          <p:cNvPr id="9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01638CE3-4215-9608-77FE-F49F1D583928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018582" y="2248065"/>
            <a:ext cx="2723196" cy="946011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AFFC273-EA5E-F474-5E6E-DF790D1805FF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36591" b="14423"/>
          <a:stretch/>
        </p:blipFill>
        <p:spPr>
          <a:xfrm>
            <a:off x="6995834" y="5010999"/>
            <a:ext cx="2723196" cy="638880"/>
          </a:xfrm>
          <a:prstGeom prst="rect">
            <a:avLst/>
          </a:prstGeom>
        </p:spPr>
      </p:pic>
      <p:sp>
        <p:nvSpPr>
          <p:cNvPr id="63" name="Rounded Rectangle 62">
            <a:extLst>
              <a:ext uri="{FF2B5EF4-FFF2-40B4-BE49-F238E27FC236}">
                <a16:creationId xmlns:a16="http://schemas.microsoft.com/office/drawing/2014/main" id="{42E63D2E-EB77-D61F-7275-8D0B57F5A65A}"/>
              </a:ext>
            </a:extLst>
          </p:cNvPr>
          <p:cNvSpPr/>
          <p:nvPr/>
        </p:nvSpPr>
        <p:spPr>
          <a:xfrm>
            <a:off x="6909438" y="1194015"/>
            <a:ext cx="2866973" cy="5210434"/>
          </a:xfrm>
          <a:prstGeom prst="roundRect">
            <a:avLst>
              <a:gd name="adj" fmla="val 1904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AB719BC6-C1B8-1D25-42EA-11EB0DA24ABC}"/>
              </a:ext>
            </a:extLst>
          </p:cNvPr>
          <p:cNvSpPr/>
          <p:nvPr/>
        </p:nvSpPr>
        <p:spPr>
          <a:xfrm>
            <a:off x="165881" y="1357566"/>
            <a:ext cx="3280257" cy="1555730"/>
          </a:xfrm>
          <a:prstGeom prst="roundRect">
            <a:avLst>
              <a:gd name="adj" fmla="val 248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B377794-F5D3-C484-259A-FE451F3ECEA4}"/>
              </a:ext>
            </a:extLst>
          </p:cNvPr>
          <p:cNvSpPr txBox="1"/>
          <p:nvPr/>
        </p:nvSpPr>
        <p:spPr>
          <a:xfrm>
            <a:off x="4984962" y="184129"/>
            <a:ext cx="32629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Before and After Test</a:t>
            </a:r>
            <a:endParaRPr lang="en-GB" sz="1200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32C64D-0CAE-E41A-8A30-5232322D0CD9}"/>
              </a:ext>
            </a:extLst>
          </p:cNvPr>
          <p:cNvSpPr txBox="1"/>
          <p:nvPr/>
        </p:nvSpPr>
        <p:spPr>
          <a:xfrm>
            <a:off x="155249" y="1347468"/>
            <a:ext cx="30623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 Rounded MT Bold" panose="020F0704030504030204" pitchFamily="34" charset="77"/>
              </a:rPr>
              <a:t>How does light travel?</a:t>
            </a:r>
            <a:endParaRPr lang="en-US" sz="1200" dirty="0">
              <a:latin typeface="Arial Rounded MT Bold" panose="020F0704030504030204" pitchFamily="34" charset="77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F8352EE-266E-0E4F-0CBF-3ABC75A4A5AE}"/>
              </a:ext>
            </a:extLst>
          </p:cNvPr>
          <p:cNvSpPr txBox="1"/>
          <p:nvPr/>
        </p:nvSpPr>
        <p:spPr>
          <a:xfrm>
            <a:off x="157563" y="1678049"/>
            <a:ext cx="306001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 Rounded MT Bold" panose="020F0704030504030204" pitchFamily="34" charset="77"/>
              </a:rPr>
              <a:t>In a straight line </a:t>
            </a:r>
          </a:p>
          <a:p>
            <a:endParaRPr lang="en-GB" sz="800" dirty="0">
              <a:latin typeface="Arial Rounded MT Bold" panose="020F0704030504030204" pitchFamily="34" charset="77"/>
            </a:endParaRPr>
          </a:p>
          <a:p>
            <a:r>
              <a:rPr lang="en-GB" sz="1200" dirty="0">
                <a:latin typeface="Arial Rounded MT Bold" panose="020F0704030504030204" pitchFamily="34" charset="77"/>
              </a:rPr>
              <a:t>In a curvy line </a:t>
            </a:r>
          </a:p>
          <a:p>
            <a:endParaRPr lang="en-GB" sz="800" dirty="0">
              <a:latin typeface="Arial Rounded MT Bold" panose="020F0704030504030204" pitchFamily="34" charset="77"/>
            </a:endParaRPr>
          </a:p>
          <a:p>
            <a:r>
              <a:rPr lang="en-GB" sz="1200" dirty="0">
                <a:latin typeface="Arial Rounded MT Bold" panose="020F0704030504030204" pitchFamily="34" charset="77"/>
              </a:rPr>
              <a:t>Light is everywhere </a:t>
            </a:r>
          </a:p>
          <a:p>
            <a:endParaRPr lang="en-GB" sz="800" dirty="0">
              <a:latin typeface="Arial Rounded MT Bold" panose="020F0704030504030204" pitchFamily="34" charset="77"/>
            </a:endParaRPr>
          </a:p>
          <a:p>
            <a:r>
              <a:rPr lang="en-GB" sz="1200" dirty="0">
                <a:latin typeface="Arial Rounded MT Bold" panose="020F0704030504030204" pitchFamily="34" charset="77"/>
              </a:rPr>
              <a:t>Light does not travel</a:t>
            </a:r>
            <a:endParaRPr lang="en-US" sz="1200" dirty="0">
              <a:latin typeface="Arial Rounded MT Bold" panose="020F0704030504030204" pitchFamily="34" charset="77"/>
            </a:endParaRP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D36A5E6E-0131-444F-1017-DE7B0E80B4A2}"/>
              </a:ext>
            </a:extLst>
          </p:cNvPr>
          <p:cNvCxnSpPr>
            <a:cxnSpLocks/>
          </p:cNvCxnSpPr>
          <p:nvPr/>
        </p:nvCxnSpPr>
        <p:spPr>
          <a:xfrm>
            <a:off x="148706" y="1614251"/>
            <a:ext cx="3297432" cy="10216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F0EB123-49E9-AB10-A57D-2B5F7FF75071}"/>
              </a:ext>
            </a:extLst>
          </p:cNvPr>
          <p:cNvCxnSpPr>
            <a:cxnSpLocks/>
          </p:cNvCxnSpPr>
          <p:nvPr/>
        </p:nvCxnSpPr>
        <p:spPr>
          <a:xfrm>
            <a:off x="155248" y="1958037"/>
            <a:ext cx="3290890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D28F6B98-66DA-F203-084A-7072AD08A23C}"/>
              </a:ext>
            </a:extLst>
          </p:cNvPr>
          <p:cNvCxnSpPr>
            <a:cxnSpLocks/>
          </p:cNvCxnSpPr>
          <p:nvPr/>
        </p:nvCxnSpPr>
        <p:spPr>
          <a:xfrm>
            <a:off x="172339" y="2283404"/>
            <a:ext cx="3273799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536424D-53A7-A067-E293-D3B32297D82A}"/>
              </a:ext>
            </a:extLst>
          </p:cNvPr>
          <p:cNvCxnSpPr>
            <a:cxnSpLocks/>
          </p:cNvCxnSpPr>
          <p:nvPr/>
        </p:nvCxnSpPr>
        <p:spPr>
          <a:xfrm>
            <a:off x="155247" y="2605926"/>
            <a:ext cx="3290891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4D4729BA-CC4A-355E-723F-0FCCDCC3A36C}"/>
              </a:ext>
            </a:extLst>
          </p:cNvPr>
          <p:cNvCxnSpPr>
            <a:cxnSpLocks/>
          </p:cNvCxnSpPr>
          <p:nvPr/>
        </p:nvCxnSpPr>
        <p:spPr>
          <a:xfrm flipV="1">
            <a:off x="2073349" y="1365410"/>
            <a:ext cx="0" cy="1545284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13F7416-9DAB-9205-112D-A7F82A052032}"/>
              </a:ext>
            </a:extLst>
          </p:cNvPr>
          <p:cNvCxnSpPr>
            <a:cxnSpLocks/>
          </p:cNvCxnSpPr>
          <p:nvPr/>
        </p:nvCxnSpPr>
        <p:spPr>
          <a:xfrm flipV="1">
            <a:off x="2821825" y="1365410"/>
            <a:ext cx="0" cy="1545284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extBox 54">
            <a:extLst>
              <a:ext uri="{FF2B5EF4-FFF2-40B4-BE49-F238E27FC236}">
                <a16:creationId xmlns:a16="http://schemas.microsoft.com/office/drawing/2014/main" id="{1749159D-257A-42EC-4A43-D5382FBDD9A6}"/>
              </a:ext>
            </a:extLst>
          </p:cNvPr>
          <p:cNvSpPr txBox="1"/>
          <p:nvPr/>
        </p:nvSpPr>
        <p:spPr>
          <a:xfrm>
            <a:off x="2114120" y="1341787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94103EC-C3FB-672A-E972-B37A3B74B650}"/>
              </a:ext>
            </a:extLst>
          </p:cNvPr>
          <p:cNvSpPr txBox="1"/>
          <p:nvPr/>
        </p:nvSpPr>
        <p:spPr>
          <a:xfrm>
            <a:off x="2868469" y="1344003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74" name="Rounded Rectangle 73">
            <a:extLst>
              <a:ext uri="{FF2B5EF4-FFF2-40B4-BE49-F238E27FC236}">
                <a16:creationId xmlns:a16="http://schemas.microsoft.com/office/drawing/2014/main" id="{FBFB214C-4EFE-D88C-ED5B-25EB0081AE38}"/>
              </a:ext>
            </a:extLst>
          </p:cNvPr>
          <p:cNvSpPr/>
          <p:nvPr/>
        </p:nvSpPr>
        <p:spPr>
          <a:xfrm>
            <a:off x="167038" y="3006067"/>
            <a:ext cx="3280257" cy="1685943"/>
          </a:xfrm>
          <a:prstGeom prst="roundRect">
            <a:avLst>
              <a:gd name="adj" fmla="val 248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05196B8F-458A-7D32-85C3-9F3801FED29E}"/>
              </a:ext>
            </a:extLst>
          </p:cNvPr>
          <p:cNvSpPr txBox="1"/>
          <p:nvPr/>
        </p:nvSpPr>
        <p:spPr>
          <a:xfrm>
            <a:off x="181855" y="3009723"/>
            <a:ext cx="306232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200" dirty="0">
                <a:latin typeface="Arial Rounded MT Bold" panose="020F0704030504030204" pitchFamily="34" charset="77"/>
              </a:rPr>
              <a:t>Dark means?</a:t>
            </a:r>
            <a:endParaRPr lang="en-US" sz="1200" dirty="0">
              <a:latin typeface="Arial Rounded MT Bold" panose="020F0704030504030204" pitchFamily="34" charset="77"/>
            </a:endParaRP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929EA5A1-0607-C0CF-CEC2-B6189A56F78F}"/>
              </a:ext>
            </a:extLst>
          </p:cNvPr>
          <p:cNvCxnSpPr>
            <a:cxnSpLocks/>
          </p:cNvCxnSpPr>
          <p:nvPr/>
        </p:nvCxnSpPr>
        <p:spPr>
          <a:xfrm>
            <a:off x="149863" y="3276006"/>
            <a:ext cx="3297432" cy="10216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06E33A9E-F28A-9F70-543F-60863C5E7E39}"/>
              </a:ext>
            </a:extLst>
          </p:cNvPr>
          <p:cNvCxnSpPr>
            <a:cxnSpLocks/>
          </p:cNvCxnSpPr>
          <p:nvPr/>
        </p:nvCxnSpPr>
        <p:spPr>
          <a:xfrm>
            <a:off x="156405" y="3736751"/>
            <a:ext cx="3290890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D0290791-E230-140F-2AF0-A7DACBC1F15D}"/>
              </a:ext>
            </a:extLst>
          </p:cNvPr>
          <p:cNvCxnSpPr>
            <a:cxnSpLocks/>
          </p:cNvCxnSpPr>
          <p:nvPr/>
        </p:nvCxnSpPr>
        <p:spPr>
          <a:xfrm>
            <a:off x="173496" y="3998320"/>
            <a:ext cx="3273799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09D4C523-DC26-8D96-27EF-E2431AB1CA1B}"/>
              </a:ext>
            </a:extLst>
          </p:cNvPr>
          <p:cNvCxnSpPr>
            <a:cxnSpLocks/>
          </p:cNvCxnSpPr>
          <p:nvPr/>
        </p:nvCxnSpPr>
        <p:spPr>
          <a:xfrm>
            <a:off x="156404" y="4384640"/>
            <a:ext cx="3290891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FD1469E8-2F9F-B518-8027-878BF1BF2AAD}"/>
              </a:ext>
            </a:extLst>
          </p:cNvPr>
          <p:cNvCxnSpPr>
            <a:cxnSpLocks/>
          </p:cNvCxnSpPr>
          <p:nvPr/>
        </p:nvCxnSpPr>
        <p:spPr>
          <a:xfrm flipV="1">
            <a:off x="2074506" y="3006067"/>
            <a:ext cx="0" cy="1683341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4EBEDAF7-C859-9376-B1DD-2F04196D9B37}"/>
              </a:ext>
            </a:extLst>
          </p:cNvPr>
          <p:cNvCxnSpPr>
            <a:cxnSpLocks/>
          </p:cNvCxnSpPr>
          <p:nvPr/>
        </p:nvCxnSpPr>
        <p:spPr>
          <a:xfrm flipV="1">
            <a:off x="2822982" y="3006067"/>
            <a:ext cx="0" cy="1683341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7" name="TextBox 86">
            <a:extLst>
              <a:ext uri="{FF2B5EF4-FFF2-40B4-BE49-F238E27FC236}">
                <a16:creationId xmlns:a16="http://schemas.microsoft.com/office/drawing/2014/main" id="{7CAC20CB-04A7-9971-F50A-408D0D825595}"/>
              </a:ext>
            </a:extLst>
          </p:cNvPr>
          <p:cNvSpPr txBox="1"/>
          <p:nvPr/>
        </p:nvSpPr>
        <p:spPr>
          <a:xfrm>
            <a:off x="2102337" y="2992848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24C13-255E-7981-6ADE-1C449AF0837E}"/>
              </a:ext>
            </a:extLst>
          </p:cNvPr>
          <p:cNvSpPr txBox="1"/>
          <p:nvPr/>
        </p:nvSpPr>
        <p:spPr>
          <a:xfrm>
            <a:off x="2868469" y="3006067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92" name="Rounded Rectangle 91">
            <a:extLst>
              <a:ext uri="{FF2B5EF4-FFF2-40B4-BE49-F238E27FC236}">
                <a16:creationId xmlns:a16="http://schemas.microsoft.com/office/drawing/2014/main" id="{CC842952-D4CB-6D91-CFC4-926AD317921B}"/>
              </a:ext>
            </a:extLst>
          </p:cNvPr>
          <p:cNvSpPr/>
          <p:nvPr/>
        </p:nvSpPr>
        <p:spPr>
          <a:xfrm>
            <a:off x="186970" y="4793797"/>
            <a:ext cx="3280257" cy="1637595"/>
          </a:xfrm>
          <a:prstGeom prst="roundRect">
            <a:avLst>
              <a:gd name="adj" fmla="val 248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8481A54B-B2B8-AA51-6667-9477B8AC2AEA}"/>
              </a:ext>
            </a:extLst>
          </p:cNvPr>
          <p:cNvSpPr txBox="1"/>
          <p:nvPr/>
        </p:nvSpPr>
        <p:spPr>
          <a:xfrm>
            <a:off x="176339" y="4804966"/>
            <a:ext cx="192045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When light bounces off a surface, it is..?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47DA2E4E-07EB-D208-F893-8B05A3396FB7}"/>
              </a:ext>
            </a:extLst>
          </p:cNvPr>
          <p:cNvCxnSpPr>
            <a:cxnSpLocks/>
          </p:cNvCxnSpPr>
          <p:nvPr/>
        </p:nvCxnSpPr>
        <p:spPr>
          <a:xfrm>
            <a:off x="169795" y="5188710"/>
            <a:ext cx="3297432" cy="10216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Straight Connector 95">
            <a:extLst>
              <a:ext uri="{FF2B5EF4-FFF2-40B4-BE49-F238E27FC236}">
                <a16:creationId xmlns:a16="http://schemas.microsoft.com/office/drawing/2014/main" id="{C5F074F1-CB76-CBD7-1E35-7D19F6357BEF}"/>
              </a:ext>
            </a:extLst>
          </p:cNvPr>
          <p:cNvCxnSpPr>
            <a:cxnSpLocks/>
          </p:cNvCxnSpPr>
          <p:nvPr/>
        </p:nvCxnSpPr>
        <p:spPr>
          <a:xfrm>
            <a:off x="176337" y="5458067"/>
            <a:ext cx="3290890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C3E74DA-D07E-ED62-72AC-30FCEF2DDE69}"/>
              </a:ext>
            </a:extLst>
          </p:cNvPr>
          <p:cNvCxnSpPr>
            <a:cxnSpLocks/>
          </p:cNvCxnSpPr>
          <p:nvPr/>
        </p:nvCxnSpPr>
        <p:spPr>
          <a:xfrm>
            <a:off x="193428" y="5794066"/>
            <a:ext cx="3273799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>
            <a:extLst>
              <a:ext uri="{FF2B5EF4-FFF2-40B4-BE49-F238E27FC236}">
                <a16:creationId xmlns:a16="http://schemas.microsoft.com/office/drawing/2014/main" id="{EE1263AE-6618-EB3A-316B-FE352550F26C}"/>
              </a:ext>
            </a:extLst>
          </p:cNvPr>
          <p:cNvCxnSpPr>
            <a:cxnSpLocks/>
          </p:cNvCxnSpPr>
          <p:nvPr/>
        </p:nvCxnSpPr>
        <p:spPr>
          <a:xfrm>
            <a:off x="176336" y="6127222"/>
            <a:ext cx="3290891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8ECE91F8-62FE-97AE-A5C7-D52171A1EABB}"/>
              </a:ext>
            </a:extLst>
          </p:cNvPr>
          <p:cNvCxnSpPr>
            <a:cxnSpLocks/>
          </p:cNvCxnSpPr>
          <p:nvPr/>
        </p:nvCxnSpPr>
        <p:spPr>
          <a:xfrm flipV="1">
            <a:off x="2094438" y="4801642"/>
            <a:ext cx="0" cy="162975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EA146C03-90CB-E9CA-C1A7-81A5BA6801E6}"/>
              </a:ext>
            </a:extLst>
          </p:cNvPr>
          <p:cNvCxnSpPr>
            <a:cxnSpLocks/>
          </p:cNvCxnSpPr>
          <p:nvPr/>
        </p:nvCxnSpPr>
        <p:spPr>
          <a:xfrm flipV="1">
            <a:off x="2842914" y="4801642"/>
            <a:ext cx="0" cy="1625613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xtBox 100">
            <a:extLst>
              <a:ext uri="{FF2B5EF4-FFF2-40B4-BE49-F238E27FC236}">
                <a16:creationId xmlns:a16="http://schemas.microsoft.com/office/drawing/2014/main" id="{C68F0C54-A2F3-FAB8-9DB8-48535AFCC3BA}"/>
              </a:ext>
            </a:extLst>
          </p:cNvPr>
          <p:cNvSpPr txBox="1"/>
          <p:nvPr/>
        </p:nvSpPr>
        <p:spPr>
          <a:xfrm>
            <a:off x="2135209" y="4788652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B44E7AA0-E134-902F-2718-30A0FA5400B4}"/>
              </a:ext>
            </a:extLst>
          </p:cNvPr>
          <p:cNvSpPr txBox="1"/>
          <p:nvPr/>
        </p:nvSpPr>
        <p:spPr>
          <a:xfrm>
            <a:off x="2889558" y="4780235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DE33AB96-4855-0FA2-70A8-D2D56DE4A135}"/>
              </a:ext>
            </a:extLst>
          </p:cNvPr>
          <p:cNvSpPr txBox="1"/>
          <p:nvPr/>
        </p:nvSpPr>
        <p:spPr>
          <a:xfrm>
            <a:off x="171706" y="3294209"/>
            <a:ext cx="1853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When there is a little bit of light so you can see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6431F428-3C91-D870-EFFF-0E7295EF0566}"/>
              </a:ext>
            </a:extLst>
          </p:cNvPr>
          <p:cNvSpPr txBox="1"/>
          <p:nvPr/>
        </p:nvSpPr>
        <p:spPr>
          <a:xfrm>
            <a:off x="176956" y="3744155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The absence of light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29" name="TextBox 128">
            <a:extLst>
              <a:ext uri="{FF2B5EF4-FFF2-40B4-BE49-F238E27FC236}">
                <a16:creationId xmlns:a16="http://schemas.microsoft.com/office/drawing/2014/main" id="{95F01BEF-205A-DAA3-9E6E-56BF3A7BAF0D}"/>
              </a:ext>
            </a:extLst>
          </p:cNvPr>
          <p:cNvSpPr txBox="1"/>
          <p:nvPr/>
        </p:nvSpPr>
        <p:spPr>
          <a:xfrm>
            <a:off x="185740" y="3988903"/>
            <a:ext cx="1853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You must eat carrots so you can see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747E9352-1B48-732E-B54E-19A5C0830A64}"/>
              </a:ext>
            </a:extLst>
          </p:cNvPr>
          <p:cNvSpPr txBox="1"/>
          <p:nvPr/>
        </p:nvSpPr>
        <p:spPr>
          <a:xfrm>
            <a:off x="189439" y="4417606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The switch is turned off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:a16="http://schemas.microsoft.com/office/drawing/2014/main" id="{5F0A177A-BEEE-2EC5-4B7E-6044FD5170ED}"/>
              </a:ext>
            </a:extLst>
          </p:cNvPr>
          <p:cNvSpPr txBox="1"/>
          <p:nvPr/>
        </p:nvSpPr>
        <p:spPr>
          <a:xfrm>
            <a:off x="171706" y="5208032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absorbed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35" name="TextBox 134">
            <a:extLst>
              <a:ext uri="{FF2B5EF4-FFF2-40B4-BE49-F238E27FC236}">
                <a16:creationId xmlns:a16="http://schemas.microsoft.com/office/drawing/2014/main" id="{AF2570A5-3ED1-9703-7670-CECE5022EF56}"/>
              </a:ext>
            </a:extLst>
          </p:cNvPr>
          <p:cNvSpPr txBox="1"/>
          <p:nvPr/>
        </p:nvSpPr>
        <p:spPr>
          <a:xfrm>
            <a:off x="185740" y="5510532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dissolved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3CAC4476-CE5F-38C8-EB1E-EAB3D1984CA0}"/>
              </a:ext>
            </a:extLst>
          </p:cNvPr>
          <p:cNvSpPr txBox="1"/>
          <p:nvPr/>
        </p:nvSpPr>
        <p:spPr>
          <a:xfrm>
            <a:off x="196152" y="5837515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reflected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37" name="TextBox 136">
            <a:extLst>
              <a:ext uri="{FF2B5EF4-FFF2-40B4-BE49-F238E27FC236}">
                <a16:creationId xmlns:a16="http://schemas.microsoft.com/office/drawing/2014/main" id="{00583DF8-93F1-E85E-5B7D-395BC0F0D1D9}"/>
              </a:ext>
            </a:extLst>
          </p:cNvPr>
          <p:cNvSpPr txBox="1"/>
          <p:nvPr/>
        </p:nvSpPr>
        <p:spPr>
          <a:xfrm>
            <a:off x="196152" y="6167649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bounced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38" name="Rounded Rectangle 137">
            <a:extLst>
              <a:ext uri="{FF2B5EF4-FFF2-40B4-BE49-F238E27FC236}">
                <a16:creationId xmlns:a16="http://schemas.microsoft.com/office/drawing/2014/main" id="{C4B36290-86A4-7837-0A21-9966E47A6CAD}"/>
              </a:ext>
            </a:extLst>
          </p:cNvPr>
          <p:cNvSpPr/>
          <p:nvPr/>
        </p:nvSpPr>
        <p:spPr>
          <a:xfrm>
            <a:off x="3550589" y="1361107"/>
            <a:ext cx="3280257" cy="1555730"/>
          </a:xfrm>
          <a:prstGeom prst="roundRect">
            <a:avLst>
              <a:gd name="adj" fmla="val 248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9" name="TextBox 138">
            <a:extLst>
              <a:ext uri="{FF2B5EF4-FFF2-40B4-BE49-F238E27FC236}">
                <a16:creationId xmlns:a16="http://schemas.microsoft.com/office/drawing/2014/main" id="{21E3CD9A-B858-1773-527F-4FF47FFA7A1A}"/>
              </a:ext>
            </a:extLst>
          </p:cNvPr>
          <p:cNvSpPr txBox="1"/>
          <p:nvPr/>
        </p:nvSpPr>
        <p:spPr>
          <a:xfrm>
            <a:off x="3539957" y="1351009"/>
            <a:ext cx="306232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Arial Rounded MT Bold" panose="020F0704030504030204" pitchFamily="34" charset="77"/>
              </a:rPr>
              <a:t>Sources of light include…</a:t>
            </a:r>
            <a:endParaRPr lang="en-US" sz="1100" dirty="0">
              <a:latin typeface="Arial Rounded MT Bold" panose="020F0704030504030204" pitchFamily="34" charset="77"/>
            </a:endParaRPr>
          </a:p>
        </p:txBody>
      </p:sp>
      <p:cxnSp>
        <p:nvCxnSpPr>
          <p:cNvPr id="141" name="Straight Connector 140">
            <a:extLst>
              <a:ext uri="{FF2B5EF4-FFF2-40B4-BE49-F238E27FC236}">
                <a16:creationId xmlns:a16="http://schemas.microsoft.com/office/drawing/2014/main" id="{4A417A8A-2C0C-32BA-82E0-977163BF25D1}"/>
              </a:ext>
            </a:extLst>
          </p:cNvPr>
          <p:cNvCxnSpPr>
            <a:cxnSpLocks/>
          </p:cNvCxnSpPr>
          <p:nvPr/>
        </p:nvCxnSpPr>
        <p:spPr>
          <a:xfrm>
            <a:off x="3533414" y="1617792"/>
            <a:ext cx="3297432" cy="10216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2" name="Straight Connector 141">
            <a:extLst>
              <a:ext uri="{FF2B5EF4-FFF2-40B4-BE49-F238E27FC236}">
                <a16:creationId xmlns:a16="http://schemas.microsoft.com/office/drawing/2014/main" id="{8CF02FB5-7553-89CB-E46F-CF75F6CCC478}"/>
              </a:ext>
            </a:extLst>
          </p:cNvPr>
          <p:cNvCxnSpPr>
            <a:cxnSpLocks/>
          </p:cNvCxnSpPr>
          <p:nvPr/>
        </p:nvCxnSpPr>
        <p:spPr>
          <a:xfrm>
            <a:off x="3539956" y="1961578"/>
            <a:ext cx="3290890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3" name="Straight Connector 142">
            <a:extLst>
              <a:ext uri="{FF2B5EF4-FFF2-40B4-BE49-F238E27FC236}">
                <a16:creationId xmlns:a16="http://schemas.microsoft.com/office/drawing/2014/main" id="{7A5D1F74-5A7D-A989-2184-0B9D8CABC19F}"/>
              </a:ext>
            </a:extLst>
          </p:cNvPr>
          <p:cNvCxnSpPr>
            <a:cxnSpLocks/>
          </p:cNvCxnSpPr>
          <p:nvPr/>
        </p:nvCxnSpPr>
        <p:spPr>
          <a:xfrm>
            <a:off x="3557047" y="2286945"/>
            <a:ext cx="3273799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Straight Connector 143">
            <a:extLst>
              <a:ext uri="{FF2B5EF4-FFF2-40B4-BE49-F238E27FC236}">
                <a16:creationId xmlns:a16="http://schemas.microsoft.com/office/drawing/2014/main" id="{6D4DBE48-7007-337A-9C09-EF11B0CA0802}"/>
              </a:ext>
            </a:extLst>
          </p:cNvPr>
          <p:cNvCxnSpPr>
            <a:cxnSpLocks/>
          </p:cNvCxnSpPr>
          <p:nvPr/>
        </p:nvCxnSpPr>
        <p:spPr>
          <a:xfrm>
            <a:off x="3539955" y="2609467"/>
            <a:ext cx="3290891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5" name="Straight Connector 144">
            <a:extLst>
              <a:ext uri="{FF2B5EF4-FFF2-40B4-BE49-F238E27FC236}">
                <a16:creationId xmlns:a16="http://schemas.microsoft.com/office/drawing/2014/main" id="{CCAB1F82-C07C-9586-0E9D-737C5F69BFC5}"/>
              </a:ext>
            </a:extLst>
          </p:cNvPr>
          <p:cNvCxnSpPr>
            <a:cxnSpLocks/>
          </p:cNvCxnSpPr>
          <p:nvPr/>
        </p:nvCxnSpPr>
        <p:spPr>
          <a:xfrm flipV="1">
            <a:off x="5458057" y="1368951"/>
            <a:ext cx="0" cy="1545284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6" name="Straight Connector 145">
            <a:extLst>
              <a:ext uri="{FF2B5EF4-FFF2-40B4-BE49-F238E27FC236}">
                <a16:creationId xmlns:a16="http://schemas.microsoft.com/office/drawing/2014/main" id="{DF9455C9-E871-B4C8-F483-CB5D2D83701E}"/>
              </a:ext>
            </a:extLst>
          </p:cNvPr>
          <p:cNvCxnSpPr>
            <a:cxnSpLocks/>
          </p:cNvCxnSpPr>
          <p:nvPr/>
        </p:nvCxnSpPr>
        <p:spPr>
          <a:xfrm flipV="1">
            <a:off x="6206533" y="1368951"/>
            <a:ext cx="0" cy="1545284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TextBox 146">
            <a:extLst>
              <a:ext uri="{FF2B5EF4-FFF2-40B4-BE49-F238E27FC236}">
                <a16:creationId xmlns:a16="http://schemas.microsoft.com/office/drawing/2014/main" id="{D882808F-FA99-C44A-50D9-3072B911EB99}"/>
              </a:ext>
            </a:extLst>
          </p:cNvPr>
          <p:cNvSpPr txBox="1"/>
          <p:nvPr/>
        </p:nvSpPr>
        <p:spPr>
          <a:xfrm>
            <a:off x="5498828" y="1345328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451734BC-FCEA-FA5F-FEF4-E6A82E8E4DD1}"/>
              </a:ext>
            </a:extLst>
          </p:cNvPr>
          <p:cNvSpPr txBox="1"/>
          <p:nvPr/>
        </p:nvSpPr>
        <p:spPr>
          <a:xfrm>
            <a:off x="6253177" y="1347544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149" name="Rounded Rectangle 148">
            <a:extLst>
              <a:ext uri="{FF2B5EF4-FFF2-40B4-BE49-F238E27FC236}">
                <a16:creationId xmlns:a16="http://schemas.microsoft.com/office/drawing/2014/main" id="{BD45DFEF-AA6C-B68C-3547-262D60B8C829}"/>
              </a:ext>
            </a:extLst>
          </p:cNvPr>
          <p:cNvSpPr/>
          <p:nvPr/>
        </p:nvSpPr>
        <p:spPr>
          <a:xfrm>
            <a:off x="3551746" y="3009608"/>
            <a:ext cx="3280257" cy="1685943"/>
          </a:xfrm>
          <a:prstGeom prst="roundRect">
            <a:avLst>
              <a:gd name="adj" fmla="val 248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0" name="TextBox 149">
            <a:extLst>
              <a:ext uri="{FF2B5EF4-FFF2-40B4-BE49-F238E27FC236}">
                <a16:creationId xmlns:a16="http://schemas.microsoft.com/office/drawing/2014/main" id="{2E068360-2DC6-BFBB-2520-9638C3D925AE}"/>
              </a:ext>
            </a:extLst>
          </p:cNvPr>
          <p:cNvSpPr txBox="1"/>
          <p:nvPr/>
        </p:nvSpPr>
        <p:spPr>
          <a:xfrm>
            <a:off x="3556535" y="2982575"/>
            <a:ext cx="193823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Arial Rounded MT Bold" panose="020F0704030504030204" pitchFamily="34" charset="77"/>
              </a:rPr>
              <a:t>Looking directly at the Sun is…?</a:t>
            </a:r>
            <a:endParaRPr lang="en-US" sz="1100" dirty="0">
              <a:latin typeface="Arial Rounded MT Bold" panose="020F0704030504030204" pitchFamily="34" charset="77"/>
            </a:endParaRPr>
          </a:p>
        </p:txBody>
      </p:sp>
      <p:cxnSp>
        <p:nvCxnSpPr>
          <p:cNvPr id="151" name="Straight Connector 150">
            <a:extLst>
              <a:ext uri="{FF2B5EF4-FFF2-40B4-BE49-F238E27FC236}">
                <a16:creationId xmlns:a16="http://schemas.microsoft.com/office/drawing/2014/main" id="{6272F8C4-DD0E-00AF-A5A7-44DD83151648}"/>
              </a:ext>
            </a:extLst>
          </p:cNvPr>
          <p:cNvCxnSpPr>
            <a:cxnSpLocks/>
          </p:cNvCxnSpPr>
          <p:nvPr/>
        </p:nvCxnSpPr>
        <p:spPr>
          <a:xfrm>
            <a:off x="3534571" y="3417774"/>
            <a:ext cx="3297432" cy="10216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>
            <a:extLst>
              <a:ext uri="{FF2B5EF4-FFF2-40B4-BE49-F238E27FC236}">
                <a16:creationId xmlns:a16="http://schemas.microsoft.com/office/drawing/2014/main" id="{5904EA69-0937-35E9-84DC-0C1614FFDE18}"/>
              </a:ext>
            </a:extLst>
          </p:cNvPr>
          <p:cNvCxnSpPr>
            <a:cxnSpLocks/>
          </p:cNvCxnSpPr>
          <p:nvPr/>
        </p:nvCxnSpPr>
        <p:spPr>
          <a:xfrm>
            <a:off x="3541113" y="3740292"/>
            <a:ext cx="3290890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3" name="Straight Connector 152">
            <a:extLst>
              <a:ext uri="{FF2B5EF4-FFF2-40B4-BE49-F238E27FC236}">
                <a16:creationId xmlns:a16="http://schemas.microsoft.com/office/drawing/2014/main" id="{0AED477C-9D43-EFF5-4885-A16F49CD9234}"/>
              </a:ext>
            </a:extLst>
          </p:cNvPr>
          <p:cNvCxnSpPr>
            <a:cxnSpLocks/>
          </p:cNvCxnSpPr>
          <p:nvPr/>
        </p:nvCxnSpPr>
        <p:spPr>
          <a:xfrm>
            <a:off x="3558204" y="4001861"/>
            <a:ext cx="3273799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Straight Connector 153">
            <a:extLst>
              <a:ext uri="{FF2B5EF4-FFF2-40B4-BE49-F238E27FC236}">
                <a16:creationId xmlns:a16="http://schemas.microsoft.com/office/drawing/2014/main" id="{43359C02-8239-3CF3-DEFB-D0E7EF16E047}"/>
              </a:ext>
            </a:extLst>
          </p:cNvPr>
          <p:cNvCxnSpPr>
            <a:cxnSpLocks/>
          </p:cNvCxnSpPr>
          <p:nvPr/>
        </p:nvCxnSpPr>
        <p:spPr>
          <a:xfrm>
            <a:off x="3541112" y="4292485"/>
            <a:ext cx="3290891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FD52838C-867E-D1ED-E2BA-1C7B0B908BE7}"/>
              </a:ext>
            </a:extLst>
          </p:cNvPr>
          <p:cNvCxnSpPr>
            <a:cxnSpLocks/>
          </p:cNvCxnSpPr>
          <p:nvPr/>
        </p:nvCxnSpPr>
        <p:spPr>
          <a:xfrm flipV="1">
            <a:off x="5459214" y="3009608"/>
            <a:ext cx="0" cy="1683341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>
            <a:extLst>
              <a:ext uri="{FF2B5EF4-FFF2-40B4-BE49-F238E27FC236}">
                <a16:creationId xmlns:a16="http://schemas.microsoft.com/office/drawing/2014/main" id="{2EFA5ADE-161C-0751-C8DD-3F6D8D889149}"/>
              </a:ext>
            </a:extLst>
          </p:cNvPr>
          <p:cNvCxnSpPr>
            <a:cxnSpLocks/>
          </p:cNvCxnSpPr>
          <p:nvPr/>
        </p:nvCxnSpPr>
        <p:spPr>
          <a:xfrm flipV="1">
            <a:off x="6207690" y="3009608"/>
            <a:ext cx="0" cy="1683341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7" name="TextBox 156">
            <a:extLst>
              <a:ext uri="{FF2B5EF4-FFF2-40B4-BE49-F238E27FC236}">
                <a16:creationId xmlns:a16="http://schemas.microsoft.com/office/drawing/2014/main" id="{A24B4840-86E1-6454-A3FE-9123423ADE56}"/>
              </a:ext>
            </a:extLst>
          </p:cNvPr>
          <p:cNvSpPr txBox="1"/>
          <p:nvPr/>
        </p:nvSpPr>
        <p:spPr>
          <a:xfrm>
            <a:off x="5487045" y="3007022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158" name="TextBox 157">
            <a:extLst>
              <a:ext uri="{FF2B5EF4-FFF2-40B4-BE49-F238E27FC236}">
                <a16:creationId xmlns:a16="http://schemas.microsoft.com/office/drawing/2014/main" id="{B1513DB5-FBB1-36AA-988F-99038E2D6E7B}"/>
              </a:ext>
            </a:extLst>
          </p:cNvPr>
          <p:cNvSpPr txBox="1"/>
          <p:nvPr/>
        </p:nvSpPr>
        <p:spPr>
          <a:xfrm>
            <a:off x="6253177" y="3009608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159" name="Rounded Rectangle 158">
            <a:extLst>
              <a:ext uri="{FF2B5EF4-FFF2-40B4-BE49-F238E27FC236}">
                <a16:creationId xmlns:a16="http://schemas.microsoft.com/office/drawing/2014/main" id="{D561CFA5-D41D-CA70-BDAB-B6F378CB408D}"/>
              </a:ext>
            </a:extLst>
          </p:cNvPr>
          <p:cNvSpPr/>
          <p:nvPr/>
        </p:nvSpPr>
        <p:spPr>
          <a:xfrm>
            <a:off x="3571678" y="4797338"/>
            <a:ext cx="3280257" cy="1637595"/>
          </a:xfrm>
          <a:prstGeom prst="roundRect">
            <a:avLst>
              <a:gd name="adj" fmla="val 2481"/>
            </a:avLst>
          </a:prstGeom>
          <a:noFill/>
          <a:ln w="19050">
            <a:solidFill>
              <a:srgbClr val="00919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F37F148B-B1B0-D750-26D6-16F275F028A0}"/>
              </a:ext>
            </a:extLst>
          </p:cNvPr>
          <p:cNvSpPr txBox="1"/>
          <p:nvPr/>
        </p:nvSpPr>
        <p:spPr>
          <a:xfrm>
            <a:off x="3561047" y="4808507"/>
            <a:ext cx="1920452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What is the correct meaning of translucent?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88EB8387-2F37-14D6-5DF1-4ACDFAFC5932}"/>
              </a:ext>
            </a:extLst>
          </p:cNvPr>
          <p:cNvCxnSpPr>
            <a:cxnSpLocks/>
          </p:cNvCxnSpPr>
          <p:nvPr/>
        </p:nvCxnSpPr>
        <p:spPr>
          <a:xfrm>
            <a:off x="3554503" y="5192251"/>
            <a:ext cx="3297432" cy="10216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19C0A745-8A9E-F969-845E-BEDE6F29BD97}"/>
              </a:ext>
            </a:extLst>
          </p:cNvPr>
          <p:cNvCxnSpPr>
            <a:cxnSpLocks/>
          </p:cNvCxnSpPr>
          <p:nvPr/>
        </p:nvCxnSpPr>
        <p:spPr>
          <a:xfrm>
            <a:off x="3561045" y="5461608"/>
            <a:ext cx="3290890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Straight Connector 162">
            <a:extLst>
              <a:ext uri="{FF2B5EF4-FFF2-40B4-BE49-F238E27FC236}">
                <a16:creationId xmlns:a16="http://schemas.microsoft.com/office/drawing/2014/main" id="{91CBDB43-F88B-DADF-C1C8-A4D824200E87}"/>
              </a:ext>
            </a:extLst>
          </p:cNvPr>
          <p:cNvCxnSpPr>
            <a:cxnSpLocks/>
          </p:cNvCxnSpPr>
          <p:nvPr/>
        </p:nvCxnSpPr>
        <p:spPr>
          <a:xfrm>
            <a:off x="3578136" y="5797607"/>
            <a:ext cx="3273799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Straight Connector 163">
            <a:extLst>
              <a:ext uri="{FF2B5EF4-FFF2-40B4-BE49-F238E27FC236}">
                <a16:creationId xmlns:a16="http://schemas.microsoft.com/office/drawing/2014/main" id="{7A1A23D0-51D6-9417-FA22-3D2B0B2C3B9A}"/>
              </a:ext>
            </a:extLst>
          </p:cNvPr>
          <p:cNvCxnSpPr>
            <a:cxnSpLocks/>
          </p:cNvCxnSpPr>
          <p:nvPr/>
        </p:nvCxnSpPr>
        <p:spPr>
          <a:xfrm>
            <a:off x="3561044" y="6130763"/>
            <a:ext cx="3290891" cy="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5" name="Straight Connector 164">
            <a:extLst>
              <a:ext uri="{FF2B5EF4-FFF2-40B4-BE49-F238E27FC236}">
                <a16:creationId xmlns:a16="http://schemas.microsoft.com/office/drawing/2014/main" id="{24E4BA54-C580-834B-54EA-446A68CF0F59}"/>
              </a:ext>
            </a:extLst>
          </p:cNvPr>
          <p:cNvCxnSpPr>
            <a:cxnSpLocks/>
          </p:cNvCxnSpPr>
          <p:nvPr/>
        </p:nvCxnSpPr>
        <p:spPr>
          <a:xfrm flipV="1">
            <a:off x="5479146" y="4805183"/>
            <a:ext cx="0" cy="1629750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6" name="Straight Connector 165">
            <a:extLst>
              <a:ext uri="{FF2B5EF4-FFF2-40B4-BE49-F238E27FC236}">
                <a16:creationId xmlns:a16="http://schemas.microsoft.com/office/drawing/2014/main" id="{4DAEEA5A-A4FD-1DF0-D832-0E470C7A3526}"/>
              </a:ext>
            </a:extLst>
          </p:cNvPr>
          <p:cNvCxnSpPr>
            <a:cxnSpLocks/>
          </p:cNvCxnSpPr>
          <p:nvPr/>
        </p:nvCxnSpPr>
        <p:spPr>
          <a:xfrm flipV="1">
            <a:off x="6227622" y="4805183"/>
            <a:ext cx="0" cy="1625613"/>
          </a:xfrm>
          <a:prstGeom prst="line">
            <a:avLst/>
          </a:prstGeom>
          <a:ln w="19050">
            <a:solidFill>
              <a:srgbClr val="38D4D6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7" name="TextBox 166">
            <a:extLst>
              <a:ext uri="{FF2B5EF4-FFF2-40B4-BE49-F238E27FC236}">
                <a16:creationId xmlns:a16="http://schemas.microsoft.com/office/drawing/2014/main" id="{7E7A585C-0930-C173-7034-49129D72DB38}"/>
              </a:ext>
            </a:extLst>
          </p:cNvPr>
          <p:cNvSpPr txBox="1"/>
          <p:nvPr/>
        </p:nvSpPr>
        <p:spPr>
          <a:xfrm>
            <a:off x="5519917" y="4781560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168" name="TextBox 167">
            <a:extLst>
              <a:ext uri="{FF2B5EF4-FFF2-40B4-BE49-F238E27FC236}">
                <a16:creationId xmlns:a16="http://schemas.microsoft.com/office/drawing/2014/main" id="{2BB728D4-094A-9F21-33BA-86509589F8B4}"/>
              </a:ext>
            </a:extLst>
          </p:cNvPr>
          <p:cNvSpPr txBox="1"/>
          <p:nvPr/>
        </p:nvSpPr>
        <p:spPr>
          <a:xfrm>
            <a:off x="6274266" y="4783776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169" name="TextBox 168">
            <a:extLst>
              <a:ext uri="{FF2B5EF4-FFF2-40B4-BE49-F238E27FC236}">
                <a16:creationId xmlns:a16="http://schemas.microsoft.com/office/drawing/2014/main" id="{2E233D2E-27CD-EA53-5936-30BA000CC0FF}"/>
              </a:ext>
            </a:extLst>
          </p:cNvPr>
          <p:cNvSpPr txBox="1"/>
          <p:nvPr/>
        </p:nvSpPr>
        <p:spPr>
          <a:xfrm>
            <a:off x="3556414" y="3447044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dangerous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0" name="TextBox 169">
            <a:extLst>
              <a:ext uri="{FF2B5EF4-FFF2-40B4-BE49-F238E27FC236}">
                <a16:creationId xmlns:a16="http://schemas.microsoft.com/office/drawing/2014/main" id="{E948755E-07A6-B4CE-A55A-CD43BBF3FBDE}"/>
              </a:ext>
            </a:extLst>
          </p:cNvPr>
          <p:cNvSpPr txBox="1"/>
          <p:nvPr/>
        </p:nvSpPr>
        <p:spPr>
          <a:xfrm>
            <a:off x="3561664" y="3747696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safe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1" name="TextBox 170">
            <a:extLst>
              <a:ext uri="{FF2B5EF4-FFF2-40B4-BE49-F238E27FC236}">
                <a16:creationId xmlns:a16="http://schemas.microsoft.com/office/drawing/2014/main" id="{3F25BE5A-6D75-4AC0-0AFA-D92B59B626DA}"/>
              </a:ext>
            </a:extLst>
          </p:cNvPr>
          <p:cNvSpPr txBox="1"/>
          <p:nvPr/>
        </p:nvSpPr>
        <p:spPr>
          <a:xfrm>
            <a:off x="3570448" y="4013989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ok if there are clouds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2" name="TextBox 171">
            <a:extLst>
              <a:ext uri="{FF2B5EF4-FFF2-40B4-BE49-F238E27FC236}">
                <a16:creationId xmlns:a16="http://schemas.microsoft.com/office/drawing/2014/main" id="{341B7E73-45C9-9EE6-C3F4-D31ABCA1F223}"/>
              </a:ext>
            </a:extLst>
          </p:cNvPr>
          <p:cNvSpPr txBox="1"/>
          <p:nvPr/>
        </p:nvSpPr>
        <p:spPr>
          <a:xfrm>
            <a:off x="3574147" y="4282922"/>
            <a:ext cx="185374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ok if the sun is rising or setting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3" name="TextBox 172">
            <a:extLst>
              <a:ext uri="{FF2B5EF4-FFF2-40B4-BE49-F238E27FC236}">
                <a16:creationId xmlns:a16="http://schemas.microsoft.com/office/drawing/2014/main" id="{1ECDA377-E999-1C92-007B-5F3660C62D19}"/>
              </a:ext>
            </a:extLst>
          </p:cNvPr>
          <p:cNvSpPr txBox="1"/>
          <p:nvPr/>
        </p:nvSpPr>
        <p:spPr>
          <a:xfrm>
            <a:off x="3556414" y="5211573"/>
            <a:ext cx="185374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latin typeface="Arial Rounded MT Bold" panose="020F0704030504030204" pitchFamily="34" charset="77"/>
              </a:rPr>
              <a:t>semi-transparent</a:t>
            </a:r>
            <a:endParaRPr lang="en-US" sz="1100" dirty="0">
              <a:latin typeface="Arial Rounded MT Bold" panose="020F0704030504030204" pitchFamily="34" charset="77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:a16="http://schemas.microsoft.com/office/drawing/2014/main" id="{A6932941-3E72-BFA7-3DE8-4CA855E0A3E5}"/>
              </a:ext>
            </a:extLst>
          </p:cNvPr>
          <p:cNvSpPr txBox="1"/>
          <p:nvPr/>
        </p:nvSpPr>
        <p:spPr>
          <a:xfrm>
            <a:off x="3570448" y="5514073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opaque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5" name="TextBox 174">
            <a:extLst>
              <a:ext uri="{FF2B5EF4-FFF2-40B4-BE49-F238E27FC236}">
                <a16:creationId xmlns:a16="http://schemas.microsoft.com/office/drawing/2014/main" id="{AE828923-AB58-577C-2872-112CA0DC2A57}"/>
              </a:ext>
            </a:extLst>
          </p:cNvPr>
          <p:cNvSpPr txBox="1"/>
          <p:nvPr/>
        </p:nvSpPr>
        <p:spPr>
          <a:xfrm>
            <a:off x="3580860" y="5841056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transparent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6" name="TextBox 175">
            <a:extLst>
              <a:ext uri="{FF2B5EF4-FFF2-40B4-BE49-F238E27FC236}">
                <a16:creationId xmlns:a16="http://schemas.microsoft.com/office/drawing/2014/main" id="{5AB5B58B-253E-5177-2D12-4B49592D9C32}"/>
              </a:ext>
            </a:extLst>
          </p:cNvPr>
          <p:cNvSpPr txBox="1"/>
          <p:nvPr/>
        </p:nvSpPr>
        <p:spPr>
          <a:xfrm>
            <a:off x="3580860" y="6171190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solid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FF5CDABF-44F6-A306-E80F-3082BFA12A67}"/>
              </a:ext>
            </a:extLst>
          </p:cNvPr>
          <p:cNvSpPr txBox="1"/>
          <p:nvPr/>
        </p:nvSpPr>
        <p:spPr>
          <a:xfrm>
            <a:off x="3539331" y="1675912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the sun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62CD0CB0-3F15-1DA6-65CA-4B26AB11961E}"/>
              </a:ext>
            </a:extLst>
          </p:cNvPr>
          <p:cNvSpPr txBox="1"/>
          <p:nvPr/>
        </p:nvSpPr>
        <p:spPr>
          <a:xfrm>
            <a:off x="3545406" y="1997840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the moon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00748394-B72D-F37D-1911-4F858E07BEF3}"/>
              </a:ext>
            </a:extLst>
          </p:cNvPr>
          <p:cNvSpPr txBox="1"/>
          <p:nvPr/>
        </p:nvSpPr>
        <p:spPr>
          <a:xfrm>
            <a:off x="3548009" y="2330392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street lights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5AF8FBC5-2942-C8FA-3897-676303C574C7}"/>
              </a:ext>
            </a:extLst>
          </p:cNvPr>
          <p:cNvSpPr txBox="1"/>
          <p:nvPr/>
        </p:nvSpPr>
        <p:spPr>
          <a:xfrm>
            <a:off x="3551167" y="2620845"/>
            <a:ext cx="1853748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050" dirty="0">
                <a:latin typeface="Arial Rounded MT Bold" panose="020F0704030504030204" pitchFamily="34" charset="77"/>
              </a:rPr>
              <a:t>torches</a:t>
            </a:r>
            <a:endParaRPr lang="en-US" sz="1050" dirty="0">
              <a:latin typeface="Arial Rounded MT Bold" panose="020F0704030504030204" pitchFamily="34" charset="77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EA1326CA-1FAA-3F6A-05FF-7CEE2A90A358}"/>
              </a:ext>
            </a:extLst>
          </p:cNvPr>
          <p:cNvSpPr txBox="1"/>
          <p:nvPr/>
        </p:nvSpPr>
        <p:spPr>
          <a:xfrm>
            <a:off x="6933739" y="1210982"/>
            <a:ext cx="282355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100" dirty="0">
                <a:latin typeface="Arial Rounded MT Bold" panose="020F0704030504030204" pitchFamily="34" charset="77"/>
              </a:rPr>
              <a:t>If you were to pay a visit to a funfair, which diagram shows a reflective surface which is likely to distort your reflection?</a:t>
            </a:r>
            <a:endParaRPr lang="en-US" sz="1100" dirty="0">
              <a:latin typeface="Arial Rounded MT Bold" panose="020F0704030504030204" pitchFamily="34" charset="77"/>
            </a:endParaRP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6813868C-825C-E66F-F1CD-A862A62A0313}"/>
              </a:ext>
            </a:extLst>
          </p:cNvPr>
          <p:cNvSpPr txBox="1"/>
          <p:nvPr/>
        </p:nvSpPr>
        <p:spPr>
          <a:xfrm>
            <a:off x="7021513" y="3169918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04076B82-BB98-07C9-2E76-BEF4C0A34BC8}"/>
              </a:ext>
            </a:extLst>
          </p:cNvPr>
          <p:cNvSpPr txBox="1"/>
          <p:nvPr/>
        </p:nvSpPr>
        <p:spPr>
          <a:xfrm>
            <a:off x="7775862" y="3172134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AE318693-2C70-A88C-7C48-CC3047E1A2AD}"/>
              </a:ext>
            </a:extLst>
          </p:cNvPr>
          <p:cNvSpPr txBox="1"/>
          <p:nvPr/>
        </p:nvSpPr>
        <p:spPr>
          <a:xfrm>
            <a:off x="8393597" y="3160689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FEDD4366-ED4D-FBBB-9B30-575482D9255A}"/>
              </a:ext>
            </a:extLst>
          </p:cNvPr>
          <p:cNvSpPr txBox="1"/>
          <p:nvPr/>
        </p:nvSpPr>
        <p:spPr>
          <a:xfrm>
            <a:off x="9147946" y="3162905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DCC1FFC8-4BB9-8F49-3186-7EBABFABBED8}"/>
              </a:ext>
            </a:extLst>
          </p:cNvPr>
          <p:cNvSpPr txBox="1"/>
          <p:nvPr/>
        </p:nvSpPr>
        <p:spPr>
          <a:xfrm>
            <a:off x="7002142" y="5608104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8F5F47A5-A270-B9F6-2304-1346042324CF}"/>
              </a:ext>
            </a:extLst>
          </p:cNvPr>
          <p:cNvSpPr txBox="1"/>
          <p:nvPr/>
        </p:nvSpPr>
        <p:spPr>
          <a:xfrm>
            <a:off x="7756491" y="5610320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DC202AAB-8D81-0E83-F64E-790C190BA576}"/>
              </a:ext>
            </a:extLst>
          </p:cNvPr>
          <p:cNvSpPr txBox="1"/>
          <p:nvPr/>
        </p:nvSpPr>
        <p:spPr>
          <a:xfrm>
            <a:off x="8374226" y="5598875"/>
            <a:ext cx="669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before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941C0230-2E26-B7D7-6C06-C9AFB411F187}"/>
              </a:ext>
            </a:extLst>
          </p:cNvPr>
          <p:cNvSpPr txBox="1"/>
          <p:nvPr/>
        </p:nvSpPr>
        <p:spPr>
          <a:xfrm>
            <a:off x="9128575" y="5601091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 Rounded MT Bold" panose="020F0704030504030204" pitchFamily="34" charset="77"/>
              </a:rPr>
              <a:t>after</a:t>
            </a:r>
          </a:p>
        </p:txBody>
      </p:sp>
    </p:spTree>
    <p:extLst>
      <p:ext uri="{BB962C8B-B14F-4D97-AF65-F5344CB8AC3E}">
        <p14:creationId xmlns:p14="http://schemas.microsoft.com/office/powerpoint/2010/main" val="35367520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01">
            <a:extLst>
              <a:ext uri="{FF2B5EF4-FFF2-40B4-BE49-F238E27FC236}">
                <a16:creationId xmlns:a16="http://schemas.microsoft.com/office/drawing/2014/main" id="{33292B92-FCCC-F8BC-FFFB-E883DC1EAE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548625"/>
              </p:ext>
            </p:extLst>
          </p:nvPr>
        </p:nvGraphicFramePr>
        <p:xfrm>
          <a:off x="200982" y="1410681"/>
          <a:ext cx="9499829" cy="503718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769332">
                  <a:extLst>
                    <a:ext uri="{9D8B030D-6E8A-4147-A177-3AD203B41FA5}">
                      <a16:colId xmlns:a16="http://schemas.microsoft.com/office/drawing/2014/main" val="1483215143"/>
                    </a:ext>
                  </a:extLst>
                </a:gridCol>
                <a:gridCol w="7730497">
                  <a:extLst>
                    <a:ext uri="{9D8B030D-6E8A-4147-A177-3AD203B41FA5}">
                      <a16:colId xmlns:a16="http://schemas.microsoft.com/office/drawing/2014/main" val="2925171619"/>
                    </a:ext>
                  </a:extLst>
                </a:gridCol>
              </a:tblGrid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light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form of energy that allows our eyes to see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8030005"/>
                  </a:ext>
                </a:extLst>
              </a:tr>
              <a:tr h="44916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reflect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the process that describes light bouncing off a surface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64247378"/>
                  </a:ext>
                </a:extLst>
              </a:tr>
              <a:tr h="449168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vitamin D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vitamin that come from sunlight or food and important for bone strength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023632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ultraviolet rays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type of light that can be harmful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98498645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fluorescent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gives a highly visible reflection of light 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17258047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high visibility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can be seen easily 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77298488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shadow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dark image that is formed when an object blocks the light</a:t>
                      </a:r>
                      <a:endParaRPr lang="en-GB" sz="1200" dirty="0">
                        <a:solidFill>
                          <a:srgbClr val="807E80"/>
                        </a:solidFill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30884513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ray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thin beam of light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46539177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cast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to throw or project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12369668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position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where something is placed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88813945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shape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the outline of something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5056734"/>
                  </a:ext>
                </a:extLst>
              </a:tr>
              <a:tr h="413885">
                <a:tc>
                  <a:txBody>
                    <a:bodyPr/>
                    <a:lstStyle/>
                    <a:p>
                      <a:r>
                        <a:rPr lang="en-GB" sz="1200" dirty="0">
                          <a:solidFill>
                            <a:srgbClr val="807E80"/>
                          </a:solidFill>
                          <a:latin typeface="Arial Rounded MT Bold" panose="020F0704030504030204" pitchFamily="34" charset="0"/>
                        </a:rPr>
                        <a:t>puppet</a:t>
                      </a: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/>
                      <a:r>
                        <a:rPr lang="en-GB" sz="1200" b="0" i="0" u="none" strike="noStrike" kern="1200" dirty="0">
                          <a:solidFill>
                            <a:srgbClr val="807E80"/>
                          </a:solidFill>
                          <a:effectLst/>
                          <a:latin typeface="Arial Rounded MT Bold" panose="020F0704030504030204" pitchFamily="34" charset="0"/>
                          <a:ea typeface="+mn-ea"/>
                          <a:cs typeface="+mn-cs"/>
                        </a:rPr>
                        <a:t>a doll that looks like a person or an animal</a:t>
                      </a:r>
                      <a:endParaRPr lang="en-GB" sz="1200" b="0" dirty="0">
                        <a:solidFill>
                          <a:srgbClr val="807E80"/>
                        </a:solidFill>
                        <a:effectLst/>
                        <a:latin typeface="Arial Rounded MT Bold" panose="020F0704030504030204" pitchFamily="34" charset="0"/>
                      </a:endParaRPr>
                    </a:p>
                  </a:txBody>
                  <a:tcPr>
                    <a:lnL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55C7CC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100082163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9AE8ED41-81D4-E5B0-EAE9-2549CDD6157F}"/>
              </a:ext>
            </a:extLst>
          </p:cNvPr>
          <p:cNvSpPr/>
          <p:nvPr/>
        </p:nvSpPr>
        <p:spPr>
          <a:xfrm>
            <a:off x="2574" y="6541961"/>
            <a:ext cx="9910205" cy="328446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821D498-FCD9-5F33-64EA-F7BE4E3206F7}"/>
              </a:ext>
            </a:extLst>
          </p:cNvPr>
          <p:cNvSpPr txBox="1"/>
          <p:nvPr/>
        </p:nvSpPr>
        <p:spPr>
          <a:xfrm>
            <a:off x="6896575" y="6591677"/>
            <a:ext cx="2942598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Developing Experts Copyright 2022 All Rights Reserved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A59CE0A-0D8A-C785-5B8E-E2B11030A0E1}"/>
              </a:ext>
            </a:extLst>
          </p:cNvPr>
          <p:cNvSpPr/>
          <p:nvPr/>
        </p:nvSpPr>
        <p:spPr>
          <a:xfrm>
            <a:off x="-4205" y="0"/>
            <a:ext cx="9910205" cy="1041722"/>
          </a:xfrm>
          <a:prstGeom prst="rect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78">
            <a:extLst>
              <a:ext uri="{FF2B5EF4-FFF2-40B4-BE49-F238E27FC236}">
                <a16:creationId xmlns:a16="http://schemas.microsoft.com/office/drawing/2014/main" id="{C29D4533-F084-8631-C963-22DCF0730D15}"/>
              </a:ext>
            </a:extLst>
          </p:cNvPr>
          <p:cNvSpPr/>
          <p:nvPr/>
        </p:nvSpPr>
        <p:spPr>
          <a:xfrm>
            <a:off x="972629" y="157126"/>
            <a:ext cx="8769800" cy="734588"/>
          </a:xfrm>
          <a:prstGeom prst="roundRect">
            <a:avLst>
              <a:gd name="adj" fmla="val 11185"/>
            </a:avLst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99C272-CBB2-D26E-9D00-CA3A1B607BE4}"/>
              </a:ext>
            </a:extLst>
          </p:cNvPr>
          <p:cNvSpPr txBox="1"/>
          <p:nvPr/>
        </p:nvSpPr>
        <p:spPr>
          <a:xfrm>
            <a:off x="1033946" y="222612"/>
            <a:ext cx="27196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Unit Rocket Words: Year 3 – Light</a:t>
            </a:r>
            <a:r>
              <a:rPr lang="en-GB" sz="1200" dirty="0">
                <a:solidFill>
                  <a:schemeClr val="bg1"/>
                </a:solidFill>
                <a:latin typeface="Arial Rounded MT Bold" panose="020F0704030504030204" pitchFamily="34" charset="77"/>
              </a:rPr>
              <a:t>  </a:t>
            </a:r>
          </a:p>
          <a:p>
            <a:endParaRPr lang="en-US" sz="1200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C874E883-0EEB-F1BB-6F80-3B028C892B8E}"/>
              </a:ext>
            </a:extLst>
          </p:cNvPr>
          <p:cNvSpPr/>
          <p:nvPr/>
        </p:nvSpPr>
        <p:spPr>
          <a:xfrm>
            <a:off x="475003" y="878999"/>
            <a:ext cx="394092" cy="3703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3FC82BF-FD7D-531C-A3A8-9EC8C0F19C77}"/>
              </a:ext>
            </a:extLst>
          </p:cNvPr>
          <p:cNvSpPr/>
          <p:nvPr/>
        </p:nvSpPr>
        <p:spPr>
          <a:xfrm>
            <a:off x="499812" y="898438"/>
            <a:ext cx="344937" cy="33144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8F07A43-1F05-2837-D455-69F6443E4D30}"/>
              </a:ext>
            </a:extLst>
          </p:cNvPr>
          <p:cNvSpPr/>
          <p:nvPr/>
        </p:nvSpPr>
        <p:spPr>
          <a:xfrm>
            <a:off x="952183" y="691242"/>
            <a:ext cx="669483" cy="67416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4840D41D-B9FF-C0A9-74BC-619394B24E9F}"/>
              </a:ext>
            </a:extLst>
          </p:cNvPr>
          <p:cNvSpPr/>
          <p:nvPr/>
        </p:nvSpPr>
        <p:spPr>
          <a:xfrm>
            <a:off x="983670" y="714902"/>
            <a:ext cx="608200" cy="59165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629598B-A6E8-B1E2-3F39-698EF49592C3}"/>
              </a:ext>
            </a:extLst>
          </p:cNvPr>
          <p:cNvSpPr/>
          <p:nvPr/>
        </p:nvSpPr>
        <p:spPr>
          <a:xfrm>
            <a:off x="1703503" y="615008"/>
            <a:ext cx="544776" cy="53691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1AEFD726-A966-854D-DC4D-92125CAE5E7C}"/>
              </a:ext>
            </a:extLst>
          </p:cNvPr>
          <p:cNvSpPr/>
          <p:nvPr/>
        </p:nvSpPr>
        <p:spPr>
          <a:xfrm>
            <a:off x="1725919" y="635429"/>
            <a:ext cx="501550" cy="482139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D5AE2E1-2CDD-F0EC-3673-A89E34CDA59E}"/>
              </a:ext>
            </a:extLst>
          </p:cNvPr>
          <p:cNvSpPr/>
          <p:nvPr/>
        </p:nvSpPr>
        <p:spPr>
          <a:xfrm>
            <a:off x="2312304" y="745813"/>
            <a:ext cx="533822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5E119F28-FD2A-6879-5013-3BBC7EF8C15C}"/>
              </a:ext>
            </a:extLst>
          </p:cNvPr>
          <p:cNvSpPr/>
          <p:nvPr/>
        </p:nvSpPr>
        <p:spPr>
          <a:xfrm>
            <a:off x="2338502" y="768630"/>
            <a:ext cx="483323" cy="47334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1314456C-B8B2-416F-6193-3AAF497F67AF}"/>
              </a:ext>
            </a:extLst>
          </p:cNvPr>
          <p:cNvSpPr/>
          <p:nvPr/>
        </p:nvSpPr>
        <p:spPr>
          <a:xfrm>
            <a:off x="2901363" y="592912"/>
            <a:ext cx="544776" cy="52465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D11866A-C153-884D-014C-6BBB80C54A30}"/>
              </a:ext>
            </a:extLst>
          </p:cNvPr>
          <p:cNvSpPr/>
          <p:nvPr/>
        </p:nvSpPr>
        <p:spPr>
          <a:xfrm>
            <a:off x="2931537" y="617252"/>
            <a:ext cx="486001" cy="483750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7B0B645-7A72-F834-8D40-84EAD38D6C43}"/>
              </a:ext>
            </a:extLst>
          </p:cNvPr>
          <p:cNvSpPr/>
          <p:nvPr/>
        </p:nvSpPr>
        <p:spPr>
          <a:xfrm>
            <a:off x="3511545" y="763207"/>
            <a:ext cx="486961" cy="44836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DA8E1F57-3AE7-24E4-ADDC-BF253F4583E0}"/>
              </a:ext>
            </a:extLst>
          </p:cNvPr>
          <p:cNvSpPr/>
          <p:nvPr/>
        </p:nvSpPr>
        <p:spPr>
          <a:xfrm>
            <a:off x="3535807" y="782689"/>
            <a:ext cx="439018" cy="411325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E43DB687-B065-590E-5BA5-69C0A91C5AF1}"/>
              </a:ext>
            </a:extLst>
          </p:cNvPr>
          <p:cNvSpPr/>
          <p:nvPr/>
        </p:nvSpPr>
        <p:spPr>
          <a:xfrm>
            <a:off x="4067651" y="784575"/>
            <a:ext cx="356391" cy="32918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0FB3B23D-2961-9393-7EB0-8203CC4439B2}"/>
              </a:ext>
            </a:extLst>
          </p:cNvPr>
          <p:cNvSpPr/>
          <p:nvPr/>
        </p:nvSpPr>
        <p:spPr>
          <a:xfrm>
            <a:off x="4087540" y="803081"/>
            <a:ext cx="314895" cy="289836"/>
          </a:xfrm>
          <a:prstGeom prst="ellipse">
            <a:avLst/>
          </a:prstGeom>
          <a:solidFill>
            <a:srgbClr val="38D4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id="{8A45B0F4-E3E8-B317-AEA2-0B125663E1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274" y="851827"/>
            <a:ext cx="422072" cy="395999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46B93847-4AE5-EEF3-3AEF-0ED99BDCA1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9181" y="776582"/>
            <a:ext cx="537111" cy="377947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id="{16F4005F-792E-15B1-8921-0F0871762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920" y="661822"/>
            <a:ext cx="391342" cy="429352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id="{63EDEA4D-5C2E-FC06-F58D-986D4FBB42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96943" y="643381"/>
            <a:ext cx="353616" cy="414453"/>
          </a:xfrm>
          <a:prstGeom prst="rect">
            <a:avLst/>
          </a:prstGeom>
        </p:spPr>
      </p:pic>
      <p:pic>
        <p:nvPicPr>
          <p:cNvPr id="26" name="Picture 25" descr="Icon&#10;&#10;Description automatically generated">
            <a:extLst>
              <a:ext uri="{FF2B5EF4-FFF2-40B4-BE49-F238E27FC236}">
                <a16:creationId xmlns:a16="http://schemas.microsoft.com/office/drawing/2014/main" id="{23275E4D-9616-E0E6-2B8E-981D65A56A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73306" y="857479"/>
            <a:ext cx="373687" cy="254678"/>
          </a:xfrm>
          <a:prstGeom prst="rect">
            <a:avLst/>
          </a:prstGeom>
        </p:spPr>
      </p:pic>
      <p:pic>
        <p:nvPicPr>
          <p:cNvPr id="27" name="Picture 26" descr="Icon&#10;&#10;Description automatically generated">
            <a:extLst>
              <a:ext uri="{FF2B5EF4-FFF2-40B4-BE49-F238E27FC236}">
                <a16:creationId xmlns:a16="http://schemas.microsoft.com/office/drawing/2014/main" id="{A89E67EE-74CA-3EBC-7A21-31D997CE45F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9007" y="693785"/>
            <a:ext cx="486961" cy="462643"/>
          </a:xfrm>
          <a:prstGeom prst="rect">
            <a:avLst/>
          </a:prstGeom>
        </p:spPr>
      </p:pic>
      <p:pic>
        <p:nvPicPr>
          <p:cNvPr id="28" name="Picture 27" descr="Icon&#10;&#10;Description automatically generated">
            <a:extLst>
              <a:ext uri="{FF2B5EF4-FFF2-40B4-BE49-F238E27FC236}">
                <a16:creationId xmlns:a16="http://schemas.microsoft.com/office/drawing/2014/main" id="{EB373245-6886-6A46-3848-07A05E8712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51453" y="707360"/>
            <a:ext cx="647405" cy="604879"/>
          </a:xfrm>
          <a:prstGeom prst="rect">
            <a:avLst/>
          </a:prstGeom>
        </p:spPr>
      </p:pic>
      <p:pic>
        <p:nvPicPr>
          <p:cNvPr id="29" name="Picture 28" descr="A picture containing text, tableware, plate, dishware&#10;&#10;Description automatically generated">
            <a:extLst>
              <a:ext uri="{FF2B5EF4-FFF2-40B4-BE49-F238E27FC236}">
                <a16:creationId xmlns:a16="http://schemas.microsoft.com/office/drawing/2014/main" id="{5038798B-E950-928B-6C41-BE24529300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726" y="73195"/>
            <a:ext cx="815839" cy="858358"/>
          </a:xfrm>
          <a:prstGeom prst="rect">
            <a:avLst/>
          </a:prstGeom>
        </p:spPr>
      </p:pic>
      <p:grpSp>
        <p:nvGrpSpPr>
          <p:cNvPr id="30" name="Google Shape;231;p3">
            <a:extLst>
              <a:ext uri="{FF2B5EF4-FFF2-40B4-BE49-F238E27FC236}">
                <a16:creationId xmlns:a16="http://schemas.microsoft.com/office/drawing/2014/main" id="{6A72C475-C678-1FE9-7562-56A6475EB2FC}"/>
              </a:ext>
            </a:extLst>
          </p:cNvPr>
          <p:cNvGrpSpPr/>
          <p:nvPr/>
        </p:nvGrpSpPr>
        <p:grpSpPr>
          <a:xfrm>
            <a:off x="3922569" y="1012383"/>
            <a:ext cx="2691987" cy="618583"/>
            <a:chOff x="4168240" y="976588"/>
            <a:chExt cx="2385997" cy="618583"/>
          </a:xfrm>
        </p:grpSpPr>
        <p:pic>
          <p:nvPicPr>
            <p:cNvPr id="31" name="Google Shape;232;p3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D739C3FB-C0E7-130A-EBE0-CC3B434BD3AE}"/>
                </a:ext>
              </a:extLst>
            </p:cNvPr>
            <p:cNvPicPr preferRelativeResize="0"/>
            <p:nvPr/>
          </p:nvPicPr>
          <p:blipFill rotWithShape="1">
            <a:blip r:embed="rId10">
              <a:alphaModFix/>
            </a:blip>
            <a:srcRect/>
            <a:stretch/>
          </p:blipFill>
          <p:spPr>
            <a:xfrm>
              <a:off x="4168240" y="976588"/>
              <a:ext cx="2385997" cy="61727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" name="Google Shape;233;p3">
              <a:extLst>
                <a:ext uri="{FF2B5EF4-FFF2-40B4-BE49-F238E27FC236}">
                  <a16:creationId xmlns:a16="http://schemas.microsoft.com/office/drawing/2014/main" id="{1A080660-0DE6-C602-A2C2-7B039B8EEDDB}"/>
                </a:ext>
              </a:extLst>
            </p:cNvPr>
            <p:cNvSpPr/>
            <p:nvPr/>
          </p:nvSpPr>
          <p:spPr>
            <a:xfrm>
              <a:off x="4443387" y="1110052"/>
              <a:ext cx="1738462" cy="234537"/>
            </a:xfrm>
            <a:prstGeom prst="rect">
              <a:avLst/>
            </a:prstGeom>
            <a:solidFill>
              <a:srgbClr val="55C7CC"/>
            </a:solidFill>
            <a:ln w="12700" cap="flat" cmpd="sng">
              <a:solidFill>
                <a:srgbClr val="55C7CC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endParaRPr sz="1800" b="0" i="0" u="none" strike="noStrike" cap="none">
                <a:solidFill>
                  <a:srgbClr val="FFFFFF"/>
                </a:solidFill>
                <a:latin typeface="Arial Rounded MT Bold" panose="020F0704030504030204" pitchFamily="34" charset="77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234;p3">
              <a:extLst>
                <a:ext uri="{FF2B5EF4-FFF2-40B4-BE49-F238E27FC236}">
                  <a16:creationId xmlns:a16="http://schemas.microsoft.com/office/drawing/2014/main" id="{1D2388BA-70F8-8E00-7E45-5539650EA35E}"/>
                </a:ext>
              </a:extLst>
            </p:cNvPr>
            <p:cNvSpPr txBox="1"/>
            <p:nvPr/>
          </p:nvSpPr>
          <p:spPr>
            <a:xfrm>
              <a:off x="4639439" y="1071991"/>
              <a:ext cx="1388457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1400"/>
                <a:buFont typeface="Arial Rounded"/>
                <a:buNone/>
              </a:pPr>
              <a:r>
                <a:rPr lang="en-GB" sz="1400" b="1" i="0" u="none" strike="noStrike" cap="none" dirty="0">
                  <a:solidFill>
                    <a:srgbClr val="FFFFFF"/>
                  </a:solidFill>
                  <a:latin typeface="Arial Rounded MT Bold" panose="020F0704030504030204" pitchFamily="34" charset="77"/>
                  <a:ea typeface="Arial Rounded"/>
                  <a:cs typeface="Arial Rounded"/>
                  <a:sym typeface="Arial Rounded"/>
                </a:rPr>
                <a:t>Rocket Words</a:t>
              </a:r>
              <a:endParaRPr dirty="0">
                <a:latin typeface="Arial Rounded MT Bold" panose="020F0704030504030204" pitchFamily="34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055976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622</Words>
  <Application>Microsoft Office PowerPoint</Application>
  <PresentationFormat>A4 Paper (210x297 mm)</PresentationFormat>
  <Paragraphs>117</Paragraphs>
  <Slides>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9" baseType="lpstr">
      <vt:lpstr>Arial</vt:lpstr>
      <vt:lpstr>Arial Rounded</vt:lpstr>
      <vt:lpstr>Arial Rounded MT Bold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Mintey</dc:creator>
  <cp:lastModifiedBy>Developing Experts</cp:lastModifiedBy>
  <cp:revision>48</cp:revision>
  <dcterms:created xsi:type="dcterms:W3CDTF">2022-07-14T08:20:57Z</dcterms:created>
  <dcterms:modified xsi:type="dcterms:W3CDTF">2022-09-30T13:08:17Z</dcterms:modified>
</cp:coreProperties>
</file>